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theme/themeOverride9.xml" ContentType="application/vnd.openxmlformats-officedocument.themeOverride+xml"/>
  <Override PartName="/ppt/notesSlides/notesSlide15.xml" ContentType="application/vnd.openxmlformats-officedocument.presentationml.notesSlide+xml"/>
  <Override PartName="/ppt/theme/themeOverride10.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2.xml" ContentType="application/vnd.openxmlformats-officedocument.themeOverride+xml"/>
  <Override PartName="/ppt/notesSlides/notesSlide20.xml" ContentType="application/vnd.openxmlformats-officedocument.presentationml.notesSlide+xml"/>
  <Override PartName="/ppt/theme/themeOverride1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4.xml" ContentType="application/vnd.openxmlformats-officedocument.themeOverride+xml"/>
  <Override PartName="/ppt/notesSlides/notesSlide23.xml" ContentType="application/vnd.openxmlformats-officedocument.presentationml.notesSlide+xml"/>
  <Override PartName="/ppt/theme/themeOverride1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notesMasterIdLst>
    <p:notesMasterId r:id="rId32"/>
  </p:notesMasterIdLst>
  <p:sldIdLst>
    <p:sldId id="256" r:id="rId2"/>
    <p:sldId id="321" r:id="rId3"/>
    <p:sldId id="327" r:id="rId4"/>
    <p:sldId id="287" r:id="rId5"/>
    <p:sldId id="328" r:id="rId6"/>
    <p:sldId id="324" r:id="rId7"/>
    <p:sldId id="260" r:id="rId8"/>
    <p:sldId id="329" r:id="rId9"/>
    <p:sldId id="273" r:id="rId10"/>
    <p:sldId id="270" r:id="rId11"/>
    <p:sldId id="261" r:id="rId12"/>
    <p:sldId id="279" r:id="rId13"/>
    <p:sldId id="337" r:id="rId14"/>
    <p:sldId id="267" r:id="rId15"/>
    <p:sldId id="277" r:id="rId16"/>
    <p:sldId id="278" r:id="rId17"/>
    <p:sldId id="339" r:id="rId18"/>
    <p:sldId id="280" r:id="rId19"/>
    <p:sldId id="330" r:id="rId20"/>
    <p:sldId id="325" r:id="rId21"/>
    <p:sldId id="284" r:id="rId22"/>
    <p:sldId id="338" r:id="rId23"/>
    <p:sldId id="289" r:id="rId24"/>
    <p:sldId id="288" r:id="rId25"/>
    <p:sldId id="333" r:id="rId26"/>
    <p:sldId id="334" r:id="rId27"/>
    <p:sldId id="335" r:id="rId28"/>
    <p:sldId id="332" r:id="rId29"/>
    <p:sldId id="312" r:id="rId30"/>
    <p:sldId id="33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662"/>
    <a:srgbClr val="C75F09"/>
    <a:srgbClr val="974807"/>
    <a:srgbClr val="009644"/>
    <a:srgbClr val="005828"/>
    <a:srgbClr val="F70001"/>
    <a:srgbClr val="E35F49"/>
    <a:srgbClr val="847102"/>
    <a:srgbClr val="EAC904"/>
    <a:srgbClr val="F79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autoAdjust="0"/>
    <p:restoredTop sz="79630" autoAdjust="0"/>
  </p:normalViewPr>
  <p:slideViewPr>
    <p:cSldViewPr snapToGrid="0">
      <p:cViewPr varScale="1">
        <p:scale>
          <a:sx n="93" d="100"/>
          <a:sy n="93" d="100"/>
        </p:scale>
        <p:origin x="10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tint val="77000"/>
                </a:schemeClr>
              </a:solidFill>
              <a:ln w="19050">
                <a:solidFill>
                  <a:schemeClr val="lt1"/>
                </a:solidFill>
              </a:ln>
              <a:effectLst/>
            </c:spPr>
          </c:dPt>
          <c:dPt>
            <c:idx val="1"/>
            <c:bubble3D val="0"/>
            <c:spPr>
              <a:solidFill>
                <a:schemeClr val="accent2">
                  <a:shade val="76000"/>
                </a:schemeClr>
              </a:solidFill>
              <a:ln w="19050">
                <a:solidFill>
                  <a:schemeClr val="lt1"/>
                </a:solidFill>
              </a:ln>
              <a:effectLst/>
            </c:spPr>
          </c:dPt>
          <c:cat>
            <c:numRef>
              <c:f>Sheet1!$A$2:$A$3</c:f>
              <c:numCache>
                <c:formatCode>General</c:formatCode>
                <c:ptCount val="2"/>
              </c:numCache>
            </c:numRef>
          </c:cat>
          <c:val>
            <c:numRef>
              <c:f>Sheet1!$B$2:$B$3</c:f>
              <c:numCache>
                <c:formatCode>General</c:formatCode>
                <c:ptCount val="2"/>
                <c:pt idx="0">
                  <c:v>0.35</c:v>
                </c:pt>
                <c:pt idx="1">
                  <c:v>0.65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tint val="77000"/>
                </a:schemeClr>
              </a:solidFill>
              <a:ln w="19050">
                <a:solidFill>
                  <a:schemeClr val="lt1"/>
                </a:solidFill>
              </a:ln>
              <a:effectLst/>
            </c:spPr>
          </c:dPt>
          <c:dPt>
            <c:idx val="1"/>
            <c:bubble3D val="0"/>
            <c:spPr>
              <a:solidFill>
                <a:schemeClr val="accent2">
                  <a:shade val="76000"/>
                </a:schemeClr>
              </a:solidFill>
              <a:ln w="19050">
                <a:solidFill>
                  <a:schemeClr val="lt1"/>
                </a:solidFill>
              </a:ln>
              <a:effectLst/>
            </c:spPr>
          </c:dPt>
          <c:cat>
            <c:numRef>
              <c:f>Sheet1!$A$2:$A$3</c:f>
              <c:numCache>
                <c:formatCode>General</c:formatCode>
                <c:ptCount val="2"/>
              </c:numCache>
            </c:numRef>
          </c:cat>
          <c:val>
            <c:numRef>
              <c:f>Sheet1!$B$2:$B$3</c:f>
              <c:numCache>
                <c:formatCode>General</c:formatCode>
                <c:ptCount val="2"/>
                <c:pt idx="0">
                  <c:v>0.13</c:v>
                </c:pt>
                <c:pt idx="1">
                  <c:v>0.87</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tint val="77000"/>
                </a:schemeClr>
              </a:solidFill>
              <a:ln w="19050">
                <a:solidFill>
                  <a:schemeClr val="lt1"/>
                </a:solidFill>
              </a:ln>
              <a:effectLst/>
            </c:spPr>
          </c:dPt>
          <c:dPt>
            <c:idx val="1"/>
            <c:bubble3D val="0"/>
            <c:spPr>
              <a:solidFill>
                <a:schemeClr val="accent2">
                  <a:shade val="76000"/>
                </a:schemeClr>
              </a:solidFill>
              <a:ln w="19050">
                <a:solidFill>
                  <a:schemeClr val="lt1"/>
                </a:solidFill>
              </a:ln>
              <a:effectLst/>
            </c:spPr>
          </c:dPt>
          <c:cat>
            <c:numRef>
              <c:f>Sheet1!$A$2:$A$3</c:f>
              <c:numCache>
                <c:formatCode>General</c:formatCode>
                <c:ptCount val="2"/>
              </c:numCache>
            </c:numRef>
          </c:cat>
          <c:val>
            <c:numRef>
              <c:f>Sheet1!$B$2:$B$3</c:f>
              <c:numCache>
                <c:formatCode>General</c:formatCode>
                <c:ptCount val="2"/>
                <c:pt idx="0">
                  <c:v>0.11</c:v>
                </c:pt>
                <c:pt idx="1">
                  <c:v>0.89</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tint val="77000"/>
                </a:schemeClr>
              </a:solidFill>
              <a:ln w="19050">
                <a:solidFill>
                  <a:schemeClr val="lt1"/>
                </a:solidFill>
              </a:ln>
              <a:effectLst/>
            </c:spPr>
          </c:dPt>
          <c:dPt>
            <c:idx val="1"/>
            <c:bubble3D val="0"/>
            <c:spPr>
              <a:solidFill>
                <a:schemeClr val="accent2">
                  <a:shade val="76000"/>
                </a:schemeClr>
              </a:solidFill>
              <a:ln w="19050">
                <a:solidFill>
                  <a:schemeClr val="lt1"/>
                </a:solidFill>
              </a:ln>
              <a:effectLst/>
            </c:spPr>
          </c:dPt>
          <c:cat>
            <c:numRef>
              <c:f>Sheet1!$A$2:$A$3</c:f>
              <c:numCache>
                <c:formatCode>General</c:formatCode>
                <c:ptCount val="2"/>
              </c:numCache>
            </c:numRef>
          </c:cat>
          <c:val>
            <c:numRef>
              <c:f>Sheet1!$B$2:$B$3</c:f>
              <c:numCache>
                <c:formatCode>General</c:formatCode>
                <c:ptCount val="2"/>
                <c:pt idx="0">
                  <c:v>0.06</c:v>
                </c:pt>
                <c:pt idx="1">
                  <c:v>0.94</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tint val="77000"/>
                </a:schemeClr>
              </a:solidFill>
              <a:ln w="19050">
                <a:solidFill>
                  <a:schemeClr val="lt1"/>
                </a:solidFill>
              </a:ln>
              <a:effectLst/>
            </c:spPr>
          </c:dPt>
          <c:dPt>
            <c:idx val="1"/>
            <c:bubble3D val="0"/>
            <c:spPr>
              <a:solidFill>
                <a:schemeClr val="accent2">
                  <a:shade val="76000"/>
                </a:schemeClr>
              </a:solidFill>
              <a:ln w="19050">
                <a:solidFill>
                  <a:schemeClr val="lt1"/>
                </a:solidFill>
              </a:ln>
              <a:effectLst/>
            </c:spPr>
          </c:dPt>
          <c:cat>
            <c:numRef>
              <c:f>Sheet1!$A$2:$A$3</c:f>
              <c:numCache>
                <c:formatCode>General</c:formatCode>
                <c:ptCount val="2"/>
              </c:numCache>
            </c:numRef>
          </c:cat>
          <c:val>
            <c:numRef>
              <c:f>Sheet1!$B$2:$B$3</c:f>
              <c:numCache>
                <c:formatCode>General</c:formatCode>
                <c:ptCount val="2"/>
                <c:pt idx="0">
                  <c:v>0.05</c:v>
                </c:pt>
                <c:pt idx="1">
                  <c:v>0.95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0CCD5-B7B5-4EBE-AF55-879B10F6354B}" type="datetimeFigureOut">
              <a:rPr lang="en-US" smtClean="0"/>
              <a:pPr/>
              <a:t>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B39D8-434E-43B3-9B4A-950760E9E49F}" type="slidenum">
              <a:rPr lang="en-US" smtClean="0"/>
              <a:pPr/>
              <a:t>‹#›</a:t>
            </a:fld>
            <a:endParaRPr lang="en-US"/>
          </a:p>
        </p:txBody>
      </p:sp>
    </p:spTree>
    <p:extLst>
      <p:ext uri="{BB962C8B-B14F-4D97-AF65-F5344CB8AC3E}">
        <p14:creationId xmlns:p14="http://schemas.microsoft.com/office/powerpoint/2010/main" val="251552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I</a:t>
            </a:r>
            <a:r>
              <a:rPr lang="en-US" sz="1200" baseline="0" dirty="0" smtClean="0">
                <a:solidFill>
                  <a:schemeClr val="tx1"/>
                </a:solidFill>
              </a:rPr>
              <a:t> want to w</a:t>
            </a:r>
            <a:r>
              <a:rPr lang="en-US" sz="1200" dirty="0" smtClean="0">
                <a:solidFill>
                  <a:schemeClr val="tx1"/>
                </a:solidFill>
              </a:rPr>
              <a:t>elcome you</a:t>
            </a:r>
            <a:r>
              <a:rPr lang="en-US" sz="1200" baseline="0" dirty="0" smtClean="0">
                <a:solidFill>
                  <a:schemeClr val="tx1"/>
                </a:solidFill>
              </a:rPr>
              <a:t> to the Juvenile Domestic Relations Court in what I hope this is going to be your only visit! Today is an important day for both parents and teens.</a:t>
            </a:r>
          </a:p>
        </p:txBody>
      </p:sp>
      <p:sp>
        <p:nvSpPr>
          <p:cNvPr id="4" name="Slide Number Placeholder 3"/>
          <p:cNvSpPr>
            <a:spLocks noGrp="1"/>
          </p:cNvSpPr>
          <p:nvPr>
            <p:ph type="sldNum" sz="quarter" idx="10"/>
          </p:nvPr>
        </p:nvSpPr>
        <p:spPr/>
        <p:txBody>
          <a:bodyPr/>
          <a:lstStyle/>
          <a:p>
            <a:fld id="{0FCB39D8-434E-43B3-9B4A-950760E9E49F}" type="slidenum">
              <a:rPr lang="en-US" smtClean="0"/>
              <a:pPr/>
              <a:t>1</a:t>
            </a:fld>
            <a:endParaRPr lang="en-US" dirty="0"/>
          </a:p>
        </p:txBody>
      </p:sp>
    </p:spTree>
    <p:extLst>
      <p:ext uri="{BB962C8B-B14F-4D97-AF65-F5344CB8AC3E}">
        <p14:creationId xmlns:p14="http://schemas.microsoft.com/office/powerpoint/2010/main" val="3969406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chemeClr val="bg1"/>
                </a:solidFill>
              </a:rPr>
              <a:t>While only</a:t>
            </a:r>
            <a:r>
              <a:rPr lang="en-US" sz="2000" baseline="0" dirty="0" smtClean="0">
                <a:solidFill>
                  <a:schemeClr val="bg1"/>
                </a:solidFill>
              </a:rPr>
              <a:t> </a:t>
            </a:r>
            <a:r>
              <a:rPr lang="en-US" sz="2000" b="1" baseline="0" dirty="0" smtClean="0">
                <a:solidFill>
                  <a:schemeClr val="bg1"/>
                </a:solidFill>
              </a:rPr>
              <a:t>25%</a:t>
            </a:r>
            <a:r>
              <a:rPr lang="en-US" sz="2000" baseline="0" dirty="0" smtClean="0">
                <a:solidFill>
                  <a:schemeClr val="bg1"/>
                </a:solidFill>
              </a:rPr>
              <a:t> of teens’ driving is at night, </a:t>
            </a:r>
            <a:r>
              <a:rPr lang="en-US" sz="2000" b="1" dirty="0" smtClean="0">
                <a:solidFill>
                  <a:schemeClr val="bg1"/>
                </a:solidFill>
              </a:rPr>
              <a:t>41% </a:t>
            </a:r>
            <a:r>
              <a:rPr lang="en-US" sz="2000" dirty="0" smtClean="0">
                <a:solidFill>
                  <a:schemeClr val="bg1"/>
                </a:solidFill>
              </a:rPr>
              <a:t>of fatal teen crashes occur</a:t>
            </a:r>
            <a:r>
              <a:rPr lang="en-US" sz="2000" baseline="0" dirty="0" smtClean="0">
                <a:solidFill>
                  <a:schemeClr val="bg1"/>
                </a:solidFill>
              </a:rPr>
              <a:t> at night.</a:t>
            </a:r>
            <a:endParaRPr lang="en-US" sz="20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chemeClr val="bg1"/>
                </a:solidFill>
                <a:cs typeface="Arial" panose="020B0604020202020204" pitchFamily="34" charset="0"/>
              </a:rPr>
              <a:t>16</a:t>
            </a:r>
            <a:r>
              <a:rPr lang="en-US" sz="2000" baseline="0" dirty="0" smtClean="0">
                <a:solidFill>
                  <a:schemeClr val="bg1"/>
                </a:solidFill>
                <a:cs typeface="Arial" panose="020B0604020202020204" pitchFamily="34" charset="0"/>
              </a:rPr>
              <a:t> </a:t>
            </a:r>
            <a:r>
              <a:rPr lang="en-US" sz="2000" dirty="0" smtClean="0">
                <a:solidFill>
                  <a:schemeClr val="bg1"/>
                </a:solidFill>
                <a:cs typeface="Arial" panose="020B0604020202020204" pitchFamily="34" charset="0"/>
              </a:rPr>
              <a:t>&amp; 17 year old drivers are </a:t>
            </a:r>
            <a:r>
              <a:rPr lang="en-US" sz="2000" b="1" dirty="0" smtClean="0">
                <a:solidFill>
                  <a:schemeClr val="bg1"/>
                </a:solidFill>
                <a:cs typeface="Arial" panose="020B0604020202020204" pitchFamily="34" charset="0"/>
              </a:rPr>
              <a:t>3 times </a:t>
            </a:r>
            <a:r>
              <a:rPr lang="en-US" sz="2000" dirty="0" smtClean="0">
                <a:solidFill>
                  <a:schemeClr val="bg1"/>
                </a:solidFill>
                <a:cs typeface="Arial" panose="020B0604020202020204" pitchFamily="34" charset="0"/>
              </a:rPr>
              <a:t>more likely to be involved in a fatal crash at night than 30-59 year olds.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000" dirty="0" smtClean="0">
              <a:solidFill>
                <a:schemeClr val="bg1"/>
              </a:solidFill>
              <a:cs typeface="Arial" panose="020B0604020202020204" pitchFamily="34" charset="0"/>
            </a:endParaRPr>
          </a:p>
          <a:p>
            <a:pPr marL="0" indent="0">
              <a:buFont typeface="Arial" pitchFamily="34" charset="0"/>
              <a:buChar char="•"/>
            </a:pPr>
            <a:r>
              <a:rPr lang="en-US" sz="2000" b="0" dirty="0" smtClean="0">
                <a:solidFill>
                  <a:schemeClr val="bg1"/>
                </a:solidFill>
                <a:cs typeface="Arial" panose="020B0604020202020204" pitchFamily="34" charset="0"/>
              </a:rPr>
              <a:t>Night</a:t>
            </a:r>
            <a:r>
              <a:rPr lang="en-US" sz="2000" b="0" baseline="0" dirty="0" smtClean="0">
                <a:solidFill>
                  <a:schemeClr val="bg1"/>
                </a:solidFill>
                <a:cs typeface="Arial" panose="020B0604020202020204" pitchFamily="34" charset="0"/>
              </a:rPr>
              <a:t> driving is dangerous because o</a:t>
            </a:r>
            <a:r>
              <a:rPr lang="en-US" sz="1200" dirty="0" smtClean="0">
                <a:solidFill>
                  <a:schemeClr val="bg1"/>
                </a:solidFill>
              </a:rPr>
              <a:t>bstacles in the roadway are not easily visible, as your </a:t>
            </a:r>
            <a:r>
              <a:rPr lang="en-US" sz="1200" b="1" dirty="0" smtClean="0">
                <a:solidFill>
                  <a:schemeClr val="bg1"/>
                </a:solidFill>
              </a:rPr>
              <a:t>headlights only illuminate a few seconds ahead of you</a:t>
            </a:r>
            <a:r>
              <a:rPr lang="en-US" sz="1200" dirty="0" smtClean="0">
                <a:solidFill>
                  <a:schemeClr val="bg1"/>
                </a:solidFill>
              </a:rPr>
              <a:t>.</a:t>
            </a:r>
          </a:p>
          <a:p>
            <a:pPr>
              <a:buFont typeface="Arial" pitchFamily="34" charset="0"/>
              <a:buChar char="•"/>
            </a:pPr>
            <a:r>
              <a:rPr lang="en-US" sz="1200" dirty="0" smtClean="0">
                <a:solidFill>
                  <a:schemeClr val="bg1"/>
                </a:solidFill>
              </a:rPr>
              <a:t>Also,</a:t>
            </a:r>
            <a:r>
              <a:rPr lang="en-US" sz="1200" baseline="0" dirty="0" smtClean="0">
                <a:solidFill>
                  <a:schemeClr val="bg1"/>
                </a:solidFill>
              </a:rPr>
              <a:t> w</a:t>
            </a:r>
            <a:r>
              <a:rPr lang="en-US" sz="1200" dirty="0" smtClean="0">
                <a:solidFill>
                  <a:schemeClr val="bg1"/>
                </a:solidFill>
              </a:rPr>
              <a:t>e have a tendency to become </a:t>
            </a:r>
            <a:r>
              <a:rPr lang="en-US" sz="1200" b="1" dirty="0" smtClean="0">
                <a:solidFill>
                  <a:schemeClr val="bg1"/>
                </a:solidFill>
              </a:rPr>
              <a:t>drowsy</a:t>
            </a:r>
            <a:r>
              <a:rPr lang="en-US" sz="1200" dirty="0" smtClean="0">
                <a:solidFill>
                  <a:schemeClr val="bg1"/>
                </a:solidFill>
              </a:rPr>
              <a:t> at night.</a:t>
            </a:r>
          </a:p>
        </p:txBody>
      </p:sp>
      <p:sp>
        <p:nvSpPr>
          <p:cNvPr id="4" name="Slide Number Placeholder 3"/>
          <p:cNvSpPr>
            <a:spLocks noGrp="1"/>
          </p:cNvSpPr>
          <p:nvPr>
            <p:ph type="sldNum" sz="quarter" idx="10"/>
          </p:nvPr>
        </p:nvSpPr>
        <p:spPr/>
        <p:txBody>
          <a:bodyPr/>
          <a:lstStyle/>
          <a:p>
            <a:fld id="{0FCB39D8-434E-43B3-9B4A-950760E9E49F}" type="slidenum">
              <a:rPr lang="en-US" smtClean="0"/>
              <a:pPr/>
              <a:t>10</a:t>
            </a:fld>
            <a:endParaRPr lang="en-US" dirty="0"/>
          </a:p>
        </p:txBody>
      </p:sp>
    </p:spTree>
    <p:extLst>
      <p:ext uri="{BB962C8B-B14F-4D97-AF65-F5344CB8AC3E}">
        <p14:creationId xmlns:p14="http://schemas.microsoft.com/office/powerpoint/2010/main" val="2165748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Between 2007-2011, 16-24 year old drivers used hand-held devices more than</a:t>
            </a:r>
            <a:r>
              <a:rPr lang="en-US" sz="1800" baseline="0" dirty="0" smtClean="0"/>
              <a:t> </a:t>
            </a:r>
            <a:r>
              <a:rPr lang="en-US" sz="1800" dirty="0" smtClean="0"/>
              <a:t>any other age group.</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*press</a:t>
            </a:r>
            <a:r>
              <a:rPr lang="en-US" sz="1800" b="0" baseline="0" dirty="0" smtClean="0"/>
              <a:t> next*</a:t>
            </a:r>
            <a:endParaRPr lang="en-US" sz="18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Novice driver crash or near crash risk is increased:</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*press</a:t>
            </a:r>
            <a:r>
              <a:rPr lang="en-US" sz="1800" b="0" baseline="0" dirty="0" smtClean="0"/>
              <a:t> next* </a:t>
            </a:r>
            <a:r>
              <a:rPr lang="en-US" sz="1800" dirty="0" smtClean="0"/>
              <a:t>4x while texting</a:t>
            </a:r>
          </a:p>
          <a:p>
            <a:r>
              <a:rPr lang="en-US" sz="1800" b="0" dirty="0" smtClean="0"/>
              <a:t>*press</a:t>
            </a:r>
            <a:r>
              <a:rPr lang="en-US" sz="1800" b="0" baseline="0" dirty="0" smtClean="0"/>
              <a:t> next* </a:t>
            </a:r>
            <a:r>
              <a:rPr lang="en-US" sz="1800" dirty="0" smtClean="0"/>
              <a:t>7x while reaching for a cell phone</a:t>
            </a:r>
          </a:p>
          <a:p>
            <a:r>
              <a:rPr lang="en-US" sz="1800" b="0" dirty="0" smtClean="0"/>
              <a:t>*press</a:t>
            </a:r>
            <a:r>
              <a:rPr lang="en-US" sz="1800" b="0" baseline="0" dirty="0" smtClean="0"/>
              <a:t> next* </a:t>
            </a:r>
            <a:r>
              <a:rPr lang="en-US" sz="1800" dirty="0" smtClean="0"/>
              <a:t>8x while reaching for an object</a:t>
            </a:r>
          </a:p>
          <a:p>
            <a:r>
              <a:rPr lang="en-US" sz="1800" b="0" dirty="0" smtClean="0"/>
              <a:t>*press</a:t>
            </a:r>
            <a:r>
              <a:rPr lang="en-US" sz="1800" b="0" baseline="0" dirty="0" smtClean="0"/>
              <a:t> next* </a:t>
            </a:r>
            <a:r>
              <a:rPr lang="en-US" sz="1800" dirty="0" smtClean="0"/>
              <a:t>8x</a:t>
            </a:r>
            <a:r>
              <a:rPr lang="en-US" sz="1800" baseline="0" dirty="0" smtClean="0"/>
              <a:t> while dialing a cell phone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dirty="0" smtClean="0"/>
          </a:p>
          <a:p>
            <a:pPr marL="0" indent="0">
              <a:buFont typeface="Arial" pitchFamily="34" charset="0"/>
              <a:buChar char="•"/>
            </a:pPr>
            <a:r>
              <a:rPr lang="en-US" sz="1800" b="0" dirty="0" smtClean="0">
                <a:cs typeface="Arial" panose="020B0604020202020204" pitchFamily="34" charset="0"/>
              </a:rPr>
              <a:t>Distracted driving t</a:t>
            </a:r>
            <a:r>
              <a:rPr lang="en-US" sz="1200" dirty="0" smtClean="0"/>
              <a:t>akes your </a:t>
            </a:r>
            <a:r>
              <a:rPr lang="en-US" sz="1200" b="1" dirty="0" smtClean="0"/>
              <a:t>eyes off the road</a:t>
            </a:r>
            <a:r>
              <a:rPr lang="en-US" sz="1200" dirty="0" smtClean="0"/>
              <a:t>. Crashes happen in a matter of seconds!</a:t>
            </a:r>
          </a:p>
          <a:p>
            <a:pPr>
              <a:buFont typeface="Arial" pitchFamily="34" charset="0"/>
              <a:buChar char="•"/>
            </a:pPr>
            <a:r>
              <a:rPr lang="en-US" sz="1200" dirty="0" smtClean="0"/>
              <a:t>When you aren’t looking forward, you are </a:t>
            </a:r>
            <a:r>
              <a:rPr lang="en-US" sz="1200" b="1" dirty="0" smtClean="0"/>
              <a:t>missing potential hazards </a:t>
            </a:r>
            <a:r>
              <a:rPr lang="en-US" sz="1200" dirty="0" smtClean="0"/>
              <a:t>and </a:t>
            </a:r>
            <a:r>
              <a:rPr lang="en-US" sz="1200" b="1" dirty="0" smtClean="0"/>
              <a:t>cannot respond quickly</a:t>
            </a:r>
            <a:r>
              <a:rPr lang="en-US" sz="1200" dirty="0" smtClean="0"/>
              <a:t>.</a:t>
            </a:r>
          </a:p>
        </p:txBody>
      </p:sp>
      <p:sp>
        <p:nvSpPr>
          <p:cNvPr id="4" name="Slide Number Placeholder 3"/>
          <p:cNvSpPr>
            <a:spLocks noGrp="1"/>
          </p:cNvSpPr>
          <p:nvPr>
            <p:ph type="sldNum" sz="quarter" idx="10"/>
          </p:nvPr>
        </p:nvSpPr>
        <p:spPr/>
        <p:txBody>
          <a:bodyPr/>
          <a:lstStyle/>
          <a:p>
            <a:fld id="{0FCB39D8-434E-43B3-9B4A-950760E9E49F}" type="slidenum">
              <a:rPr lang="en-US" smtClean="0"/>
              <a:pPr/>
              <a:t>11</a:t>
            </a:fld>
            <a:endParaRPr lang="en-US" dirty="0"/>
          </a:p>
        </p:txBody>
      </p:sp>
    </p:spTree>
    <p:extLst>
      <p:ext uri="{BB962C8B-B14F-4D97-AF65-F5344CB8AC3E}">
        <p14:creationId xmlns:p14="http://schemas.microsoft.com/office/powerpoint/2010/main" val="2158343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The</a:t>
            </a:r>
            <a:r>
              <a:rPr lang="en-US" sz="1200" baseline="0" dirty="0" smtClean="0"/>
              <a:t> next risk </a:t>
            </a:r>
            <a:r>
              <a:rPr lang="en-US" sz="1200" dirty="0" smtClean="0"/>
              <a:t>is seatbelt non-use.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Seat belts reduce serious crash-related injuries and deaths by about half!</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dirty="0" smtClean="0">
                <a:solidFill>
                  <a:schemeClr val="tx2">
                    <a:lumMod val="60000"/>
                    <a:lumOff val="40000"/>
                  </a:schemeClr>
                </a:solidFill>
              </a:rPr>
              <a:t>55% </a:t>
            </a:r>
            <a:r>
              <a:rPr lang="en-US" sz="1200" dirty="0" smtClean="0"/>
              <a:t>of US high school students reported they </a:t>
            </a:r>
            <a:r>
              <a:rPr lang="en-US" sz="1200" b="1" dirty="0" smtClean="0"/>
              <a:t>always wear seat belts</a:t>
            </a:r>
            <a:r>
              <a:rPr lang="en-US" sz="1200" dirty="0" smtClean="0"/>
              <a:t> when riding with someone else.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dirty="0" smtClean="0">
                <a:solidFill>
                  <a:schemeClr val="accent3"/>
                </a:solidFill>
              </a:rPr>
              <a:t>7.6% </a:t>
            </a:r>
            <a:r>
              <a:rPr lang="en-US" sz="1200" dirty="0" smtClean="0"/>
              <a:t>of US high school students reported they </a:t>
            </a:r>
            <a:r>
              <a:rPr lang="en-US" sz="1200" b="1" dirty="0" smtClean="0"/>
              <a:t>never wear seat belts</a:t>
            </a:r>
            <a:r>
              <a:rPr lang="en-US" sz="1200" dirty="0" smtClean="0"/>
              <a:t> when riding with someone else.</a:t>
            </a:r>
            <a:endParaRPr lang="en-US" sz="1200"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u="sng" dirty="0" smtClean="0"/>
          </a:p>
          <a:p>
            <a:endParaRPr lang="en-US" sz="1200" baseline="30000"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12</a:t>
            </a:fld>
            <a:endParaRPr lang="en-US" dirty="0"/>
          </a:p>
        </p:txBody>
      </p:sp>
    </p:spTree>
    <p:extLst>
      <p:ext uri="{BB962C8B-B14F-4D97-AF65-F5344CB8AC3E}">
        <p14:creationId xmlns:p14="http://schemas.microsoft.com/office/powerpoint/2010/main" val="3430281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58% of teen drivers </a:t>
            </a:r>
            <a:r>
              <a:rPr lang="en-US" sz="1200" dirty="0" smtClean="0"/>
              <a:t>killed in crashes were not wearing a seat belt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50% of teen passengers </a:t>
            </a:r>
            <a:r>
              <a:rPr lang="en-US" sz="1200" dirty="0" smtClean="0"/>
              <a:t>killed in crashes involving a teen driver were not buckled up</a:t>
            </a:r>
            <a:endParaRPr lang="en-US" sz="1100" dirty="0" smtClean="0"/>
          </a:p>
          <a:p>
            <a:endParaRPr lang="en-US" dirty="0" smtClean="0"/>
          </a:p>
          <a:p>
            <a:r>
              <a:rPr lang="en-US" dirty="0" smtClean="0"/>
              <a:t>You</a:t>
            </a:r>
            <a:r>
              <a:rPr lang="en-US" baseline="0" dirty="0" smtClean="0"/>
              <a:t> never know when you are going to get in accident so you should ALWAYS wear a seatbelt.</a:t>
            </a:r>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13</a:t>
            </a:fld>
            <a:endParaRPr lang="en-US"/>
          </a:p>
        </p:txBody>
      </p:sp>
    </p:spTree>
    <p:extLst>
      <p:ext uri="{BB962C8B-B14F-4D97-AF65-F5344CB8AC3E}">
        <p14:creationId xmlns:p14="http://schemas.microsoft.com/office/powerpoint/2010/main" val="189823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0070C0"/>
                </a:solidFill>
              </a:rPr>
              <a:t>For teens, each additional passenger, the risk of a driver fatality is increased</a:t>
            </a:r>
            <a:endParaRPr lang="en-US" sz="1200" baseline="3000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42% of fatal crashes of 16 &amp; 17 year old drivers involved teens transporting teen.</a:t>
            </a:r>
          </a:p>
          <a:p>
            <a:pPr marL="0" indent="0">
              <a:buFont typeface="Arial" pitchFamily="34" charset="0"/>
              <a:buChar char="•"/>
            </a:pPr>
            <a:r>
              <a:rPr lang="en-US" sz="1200" dirty="0" smtClean="0"/>
              <a:t>The presence of peers can create a distraction and increases teens’ tendency to take risks.</a:t>
            </a:r>
          </a:p>
          <a:p>
            <a:pPr marL="0" indent="0">
              <a:buFont typeface="Arial" pitchFamily="34" charset="0"/>
              <a:buChar char="•"/>
            </a:pPr>
            <a:r>
              <a:rPr lang="en-US" sz="1200" dirty="0" smtClean="0"/>
              <a:t>Rates of risky driving behaviors are especially high among teens with risky friends.</a:t>
            </a:r>
          </a:p>
          <a:p>
            <a:pPr marL="457200" indent="-457200">
              <a:buFont typeface="Arial" panose="020B0604020202020204"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14</a:t>
            </a:fld>
            <a:endParaRPr lang="en-US" dirty="0"/>
          </a:p>
        </p:txBody>
      </p:sp>
    </p:spTree>
    <p:extLst>
      <p:ext uri="{BB962C8B-B14F-4D97-AF65-F5344CB8AC3E}">
        <p14:creationId xmlns:p14="http://schemas.microsoft.com/office/powerpoint/2010/main" val="2496691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What is primary access? </a:t>
            </a:r>
            <a:r>
              <a:rPr lang="en-US" sz="1200" dirty="0" smtClean="0"/>
              <a:t>the teen is the main driver of the vehicle.</a:t>
            </a:r>
          </a:p>
          <a:p>
            <a:pPr marL="0" indent="0">
              <a:buFont typeface="Arial" pitchFamily="34" charset="0"/>
              <a:buChar char="•"/>
            </a:pPr>
            <a:r>
              <a:rPr lang="en-US" sz="1600" b="1" dirty="0" smtClean="0"/>
              <a:t>Teens who have primary access to a vehicle: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have higher crash risk</a:t>
            </a:r>
            <a:r>
              <a:rPr lang="en-US" sz="1200" baseline="0" dirty="0" smtClean="0"/>
              <a:t> than teens who share a vehicle.</a:t>
            </a:r>
            <a:endParaRPr lang="en-US" sz="1200" dirty="0" smtClean="0"/>
          </a:p>
          <a:p>
            <a:pPr>
              <a:buFont typeface="Arial" pitchFamily="34" charset="0"/>
              <a:buChar char="•"/>
            </a:pPr>
            <a:r>
              <a:rPr lang="en-US" sz="1200" dirty="0" smtClean="0"/>
              <a:t>are more likely to speed.</a:t>
            </a:r>
          </a:p>
          <a:p>
            <a:pPr>
              <a:buFont typeface="Arial" pitchFamily="34" charset="0"/>
              <a:buChar char="•"/>
            </a:pPr>
            <a:r>
              <a:rPr lang="en-US" sz="1200" dirty="0" smtClean="0"/>
              <a:t>use cell phones more often while driving</a:t>
            </a:r>
          </a:p>
          <a:p>
            <a:pPr>
              <a:buFont typeface="Arial" pitchFamily="34" charset="0"/>
              <a:buChar char="•"/>
            </a:pPr>
            <a:r>
              <a:rPr lang="en-US" sz="1200" dirty="0" smtClean="0"/>
              <a:t>are more likely to drive smaller, older vehicles, despite the fact that these vehicles are substandard in crash protection.</a:t>
            </a:r>
            <a:endParaRPr lang="en-US" sz="1200" baseline="0" dirty="0" smtClean="0"/>
          </a:p>
          <a:p>
            <a:pPr>
              <a:buFont typeface="Arial" pitchFamily="34" charset="0"/>
              <a:buNone/>
            </a:pPr>
            <a:endParaRPr lang="en-US" sz="1200" baseline="0" dirty="0" smtClean="0"/>
          </a:p>
          <a:p>
            <a:pPr>
              <a:buFont typeface="Arial" pitchFamily="34" charset="0"/>
              <a:buNone/>
            </a:pPr>
            <a:r>
              <a:rPr lang="en-US" sz="1200" baseline="0" dirty="0" smtClean="0"/>
              <a:t>Cars often get passed down in the family and it might make sense for your family to have an old beat-up car for the teen to drive. And not everyone can afford new vehicles with state-of-the-art crash protection, but consider just how safe that old car is when you hand it off to the teen. If you’re thinking about buying your teen an old used car so they don’t damage your newer car, consider having them share your safer car instead.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15</a:t>
            </a:fld>
            <a:endParaRPr lang="en-US" dirty="0"/>
          </a:p>
        </p:txBody>
      </p:sp>
    </p:spTree>
    <p:extLst>
      <p:ext uri="{BB962C8B-B14F-4D97-AF65-F5344CB8AC3E}">
        <p14:creationId xmlns:p14="http://schemas.microsoft.com/office/powerpoint/2010/main" val="420247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solidFill>
                  <a:srgbClr val="000000"/>
                </a:solidFill>
              </a:rPr>
              <a:t>Good News </a:t>
            </a:r>
            <a:r>
              <a:rPr lang="en-US" sz="1800" b="1" dirty="0" smtClean="0">
                <a:solidFill>
                  <a:srgbClr val="000000"/>
                </a:solidFill>
                <a:sym typeface="Wingdings" panose="05000000000000000000" pitchFamily="2" charset="2"/>
              </a:rPr>
              <a:t></a:t>
            </a:r>
            <a:endParaRPr lang="en-US" sz="1800" b="1" dirty="0" smtClean="0">
              <a:solidFill>
                <a:srgbClr val="000000"/>
              </a:solidFill>
            </a:endParaRPr>
          </a:p>
          <a:p>
            <a:pPr marL="285750" indent="-285750">
              <a:buFont typeface="Arial" panose="020B0604020202020204" pitchFamily="34" charset="0"/>
              <a:buChar char="•"/>
            </a:pPr>
            <a:r>
              <a:rPr lang="en-US" sz="1200" dirty="0" smtClean="0">
                <a:solidFill>
                  <a:srgbClr val="000000"/>
                </a:solidFill>
              </a:rPr>
              <a:t>Alcohol-related</a:t>
            </a:r>
            <a:r>
              <a:rPr lang="en-US" sz="1200" baseline="0" dirty="0" smtClean="0">
                <a:solidFill>
                  <a:srgbClr val="000000"/>
                </a:solidFill>
              </a:rPr>
              <a:t> fatalities involving teens has reduced over the past decade. </a:t>
            </a:r>
            <a:r>
              <a:rPr lang="en-US" sz="1200" dirty="0" smtClean="0">
                <a:solidFill>
                  <a:srgbClr val="000000"/>
                </a:solidFill>
              </a:rPr>
              <a:t>From 2002-2011, fatalities from crashes involving young drivers and alcohol it decreased by 57%!</a:t>
            </a:r>
            <a:endParaRPr lang="en-US" dirty="0" smtClean="0">
              <a:solidFill>
                <a:srgbClr val="000000"/>
              </a:solidFill>
            </a:endParaRPr>
          </a:p>
          <a:p>
            <a:r>
              <a:rPr lang="en-US" sz="1800" b="1" dirty="0" smtClean="0">
                <a:solidFill>
                  <a:srgbClr val="000000"/>
                </a:solidFill>
              </a:rPr>
              <a:t>Bad News </a:t>
            </a:r>
            <a:r>
              <a:rPr lang="en-US" sz="1800" b="1" dirty="0" smtClean="0">
                <a:solidFill>
                  <a:srgbClr val="000000"/>
                </a:solidFill>
                <a:sym typeface="Wingdings" panose="05000000000000000000" pitchFamily="2" charset="2"/>
              </a:rPr>
              <a:t></a:t>
            </a:r>
          </a:p>
          <a:p>
            <a:pPr marL="342900" indent="-342900">
              <a:buFont typeface="Arial" panose="020B0604020202020204" pitchFamily="34" charset="0"/>
              <a:buChar char="•"/>
            </a:pPr>
            <a:r>
              <a:rPr lang="en-US" sz="1200" dirty="0" smtClean="0">
                <a:solidFill>
                  <a:srgbClr val="000000"/>
                </a:solidFill>
              </a:rPr>
              <a:t>In 2011, 32% of young drivers who were killed in crashes had a BAC of .01 or higher; 26% had a BAC of .08 or higher.</a:t>
            </a:r>
          </a:p>
          <a:p>
            <a:pPr marL="342900" indent="-342900">
              <a:buFont typeface="Arial" panose="020B0604020202020204" pitchFamily="34" charset="0"/>
              <a:buChar char="•"/>
            </a:pPr>
            <a:r>
              <a:rPr lang="en-US" sz="1200" dirty="0" smtClean="0">
                <a:solidFill>
                  <a:srgbClr val="000000"/>
                </a:solidFill>
              </a:rPr>
              <a:t>Teens cannot purchase alcohol on their own, so someone is giving them access. These are preventable deaths.</a:t>
            </a:r>
          </a:p>
          <a:p>
            <a:pPr marL="285750" indent="-285750">
              <a:buFont typeface="Arial" panose="020B0604020202020204" pitchFamily="34" charset="0"/>
              <a:buChar char="•"/>
            </a:pPr>
            <a:endParaRPr lang="en-US" sz="1600" baseline="30000" dirty="0" smtClean="0">
              <a:solidFill>
                <a:srgbClr val="000000"/>
              </a:solidFill>
              <a:latin typeface="Palatino LT Std"/>
            </a:endParaRPr>
          </a:p>
          <a:p>
            <a:pPr marL="285750" indent="-285750">
              <a:buFont typeface="Arial" panose="020B0604020202020204" pitchFamily="34" charset="0"/>
              <a:buChar char="•"/>
            </a:pPr>
            <a:endParaRPr lang="en-US" sz="1600" dirty="0" smtClean="0">
              <a:solidFill>
                <a:srgbClr val="000000"/>
              </a:solidFill>
              <a:latin typeface="Palatino LT Std"/>
            </a:endParaRPr>
          </a:p>
          <a:p>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16</a:t>
            </a:fld>
            <a:endParaRPr lang="en-US" dirty="0"/>
          </a:p>
        </p:txBody>
      </p:sp>
    </p:spTree>
    <p:extLst>
      <p:ext uri="{BB962C8B-B14F-4D97-AF65-F5344CB8AC3E}">
        <p14:creationId xmlns:p14="http://schemas.microsoft.com/office/powerpoint/2010/main" val="1853307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17</a:t>
            </a:fld>
            <a:endParaRPr lang="en-US"/>
          </a:p>
        </p:txBody>
      </p:sp>
    </p:spTree>
    <p:extLst>
      <p:ext uri="{BB962C8B-B14F-4D97-AF65-F5344CB8AC3E}">
        <p14:creationId xmlns:p14="http://schemas.microsoft.com/office/powerpoint/2010/main" val="1518490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has been shown to reduce teen driving risk?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FCB39D8-434E-43B3-9B4A-950760E9E49F}" type="slidenum">
              <a:rPr lang="en-US" smtClean="0"/>
              <a:pPr/>
              <a:t>18</a:t>
            </a:fld>
            <a:endParaRPr lang="en-US"/>
          </a:p>
        </p:txBody>
      </p:sp>
    </p:spTree>
    <p:extLst>
      <p:ext uri="{BB962C8B-B14F-4D97-AF65-F5344CB8AC3E}">
        <p14:creationId xmlns:p14="http://schemas.microsoft.com/office/powerpoint/2010/main" val="864849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1995, states</a:t>
            </a:r>
            <a:r>
              <a:rPr lang="en-US" baseline="0" dirty="0" smtClean="0"/>
              <a:t> across the U.S. have adopted some form of Graduated Driver’s Licensing. *press next* I will be calling this GDL from here on out.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this means is that there are laws in place that have new teen drivers go through stages before they receive their “full privilege” license.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Virginia,</a:t>
            </a:r>
            <a:r>
              <a:rPr lang="en-US" baseline="0" dirty="0" smtClean="0"/>
              <a:t> there are 3 driver’s licensing phases: *press next* the Learner’s stage *press next* the Intermediate stage and *press next* the Full privilege stage.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Your teen has successfully completed the Learner Stage and will remain in the intermediate stage with their provisional license until they are 18. Let’s discuss the GDL and other driving laws that apply to them.</a:t>
            </a:r>
            <a:endParaRPr lang="en-US" dirty="0" smtClean="0"/>
          </a:p>
          <a:p>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19</a:t>
            </a:fld>
            <a:endParaRPr lang="en-US"/>
          </a:p>
        </p:txBody>
      </p:sp>
    </p:spTree>
    <p:extLst>
      <p:ext uri="{BB962C8B-B14F-4D97-AF65-F5344CB8AC3E}">
        <p14:creationId xmlns:p14="http://schemas.microsoft.com/office/powerpoint/2010/main" val="96028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smtClean="0">
                <a:latin typeface="+mn-lt"/>
              </a:rPr>
              <a:t>I want to start by saying: Congratulations on earning your driver’s license! </a:t>
            </a:r>
          </a:p>
          <a:p>
            <a:endParaRPr lang="en-US" sz="3600" dirty="0" smtClean="0">
              <a:latin typeface="+mn-lt"/>
            </a:endParaRPr>
          </a:p>
          <a:p>
            <a:r>
              <a:rPr lang="en-US" sz="3600" dirty="0" smtClean="0">
                <a:latin typeface="+mn-lt"/>
              </a:rPr>
              <a:t>Teens, you have:</a:t>
            </a:r>
          </a:p>
          <a:p>
            <a:pPr marL="514350" indent="-514350">
              <a:buFont typeface="+mj-lt"/>
              <a:buAutoNum type="arabicPeriod"/>
            </a:pPr>
            <a:r>
              <a:rPr lang="en-US" sz="2800" dirty="0" smtClean="0">
                <a:latin typeface="+mn-lt"/>
              </a:rPr>
              <a:t>Held your learner’s permit for 9 months</a:t>
            </a:r>
          </a:p>
          <a:p>
            <a:pPr marL="514350" indent="-514350">
              <a:buFont typeface="+mj-lt"/>
              <a:buAutoNum type="arabicPeriod"/>
            </a:pPr>
            <a:r>
              <a:rPr lang="en-US" sz="2800" dirty="0" smtClean="0">
                <a:latin typeface="+mn-lt"/>
              </a:rPr>
              <a:t>Completed a driver’s education program</a:t>
            </a:r>
          </a:p>
          <a:p>
            <a:pPr marL="514350" indent="-514350">
              <a:buFont typeface="+mj-lt"/>
              <a:buAutoNum type="arabicPeriod"/>
            </a:pPr>
            <a:r>
              <a:rPr lang="en-US" sz="2800" dirty="0" smtClean="0">
                <a:latin typeface="+mn-lt"/>
              </a:rPr>
              <a:t>Practiced under supervision for 45 hours (15 hours at night)</a:t>
            </a:r>
          </a:p>
          <a:p>
            <a:pPr marL="514350" indent="-514350">
              <a:buFont typeface="+mj-lt"/>
              <a:buAutoNum type="arabicPeriod"/>
            </a:pPr>
            <a:r>
              <a:rPr lang="en-US" sz="2800" dirty="0" smtClean="0">
                <a:latin typeface="+mn-lt"/>
              </a:rPr>
              <a:t>Convinced your parent to bring you here today </a:t>
            </a:r>
            <a:r>
              <a:rPr lang="en-US" sz="2800" dirty="0" smtClean="0">
                <a:latin typeface="+mn-lt"/>
                <a:sym typeface="Wingdings" panose="05000000000000000000" pitchFamily="2" charset="2"/>
              </a:rPr>
              <a:t></a:t>
            </a:r>
          </a:p>
          <a:p>
            <a:pPr marL="514350" indent="-514350">
              <a:buFont typeface="+mj-lt"/>
              <a:buAutoNum type="arabicPeriod"/>
            </a:pPr>
            <a:endParaRPr lang="en-US" sz="2800" dirty="0" smtClean="0">
              <a:latin typeface="+mn-lt"/>
              <a:sym typeface="Wingdings" panose="05000000000000000000" pitchFamily="2" charset="2"/>
            </a:endParaRPr>
          </a:p>
          <a:p>
            <a:pPr marL="0" indent="0">
              <a:buFont typeface="+mj-lt"/>
              <a:buNone/>
            </a:pPr>
            <a:r>
              <a:rPr lang="en-US" sz="2800" dirty="0" smtClean="0">
                <a:latin typeface="+mn-lt"/>
                <a:sym typeface="Wingdings" panose="05000000000000000000" pitchFamily="2" charset="2"/>
              </a:rPr>
              <a:t>You’ve checked all the necessary</a:t>
            </a:r>
            <a:r>
              <a:rPr lang="en-US" sz="2800" baseline="0" dirty="0" smtClean="0">
                <a:latin typeface="+mn-lt"/>
                <a:sym typeface="Wingdings" panose="05000000000000000000" pitchFamily="2" charset="2"/>
              </a:rPr>
              <a:t> boxes and now you’re ready to drive independently. </a:t>
            </a:r>
            <a:r>
              <a:rPr lang="en-US" sz="2800" dirty="0" smtClean="0"/>
              <a:t>But</a:t>
            </a:r>
            <a:r>
              <a:rPr lang="en-US" sz="2800" baseline="0" dirty="0" smtClean="0"/>
              <a:t> with this new permission to drive independently comes a huge amount of risk! *press next* </a:t>
            </a:r>
            <a:endParaRPr lang="en-US" sz="28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2</a:t>
            </a:fld>
            <a:endParaRPr lang="en-US" dirty="0"/>
          </a:p>
        </p:txBody>
      </p:sp>
    </p:spTree>
    <p:extLst>
      <p:ext uri="{BB962C8B-B14F-4D97-AF65-F5344CB8AC3E}">
        <p14:creationId xmlns:p14="http://schemas.microsoft.com/office/powerpoint/2010/main" val="573516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u="none" baseline="0" dirty="0" smtClean="0"/>
              <a:t>*press next*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u="none" baseline="0" dirty="0" smtClean="0"/>
              <a:t>First, night driving is restricted. Teens are not allowed to drive between the hours </a:t>
            </a:r>
            <a:r>
              <a:rPr lang="en-US" sz="1200" b="0" u="none" dirty="0" smtClean="0"/>
              <a:t>12am and 4am.</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u="none" baseline="0" dirty="0" smtClean="0"/>
              <a:t>*press next*</a:t>
            </a:r>
            <a:endParaRPr lang="en-US" sz="1400" b="0" u="none"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u="none" dirty="0" smtClean="0"/>
              <a:t>Second is cell phone use: </a:t>
            </a:r>
            <a:r>
              <a:rPr lang="en-US" sz="1200" b="0" u="none" dirty="0" smtClean="0"/>
              <a:t>Talking and texting are illegal for teens. Texting</a:t>
            </a:r>
            <a:r>
              <a:rPr lang="en-US" sz="1200" b="0" u="none" baseline="0" dirty="0" smtClean="0"/>
              <a:t> is now a primary offense for teens.</a:t>
            </a:r>
            <a:endParaRPr lang="en-US" sz="1200" b="0" u="none"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u="none" baseline="0" dirty="0" smtClean="0"/>
              <a:t>*press next*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u="none" dirty="0" smtClean="0"/>
              <a:t>During the first year of licensure, no more than 1 passenger under 21 is allowed.</a:t>
            </a:r>
            <a:r>
              <a:rPr lang="en-US" sz="1200" b="0" u="none" baseline="0" dirty="0" smtClean="0"/>
              <a:t> A</a:t>
            </a:r>
            <a:r>
              <a:rPr lang="en-US" sz="1200" b="0" u="none" dirty="0" smtClean="0"/>
              <a:t>fter 1 year of licensure, no more than 3 passengers under 21 are allowed. The only exception</a:t>
            </a:r>
            <a:r>
              <a:rPr lang="en-US" sz="1200" b="0" u="none" baseline="0" dirty="0" smtClean="0"/>
              <a:t> to this rule is close relatives.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u="none" baseline="0" dirty="0" smtClean="0"/>
              <a:t>*press next*</a:t>
            </a:r>
            <a:endParaRPr lang="en-US" sz="1200" b="0" u="none"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u="none" dirty="0" smtClean="0"/>
              <a:t>If you</a:t>
            </a:r>
            <a:r>
              <a:rPr lang="en-US" sz="1200" b="0" u="none" baseline="0" dirty="0" smtClean="0"/>
              <a:t> are under the legal drinking age of </a:t>
            </a:r>
            <a:r>
              <a:rPr lang="en-US" b="0" u="none" dirty="0" smtClean="0"/>
              <a:t>21</a:t>
            </a:r>
            <a:r>
              <a:rPr lang="en-US" b="0" u="none" baseline="0" dirty="0" smtClean="0"/>
              <a:t> there is z</a:t>
            </a:r>
            <a:r>
              <a:rPr lang="en-US" b="0" u="none" dirty="0" smtClean="0"/>
              <a:t>ero tolerance for driving under the influence! It</a:t>
            </a:r>
            <a:r>
              <a:rPr lang="en-US" b="0" u="none" baseline="0" dirty="0" smtClean="0"/>
              <a:t> doesn’t matter if you blow a .02 BAC, d</a:t>
            </a:r>
            <a:r>
              <a:rPr lang="en-US" b="0" u="none" dirty="0" smtClean="0"/>
              <a:t>riving with any alcohol in your system is illegal. </a:t>
            </a:r>
            <a:r>
              <a:rPr lang="en-US" sz="1200" b="0" u="none" dirty="0" smtClean="0"/>
              <a:t>If you are convicted of a DUI,</a:t>
            </a:r>
            <a:r>
              <a:rPr lang="en-US" sz="1200" b="0" u="none" baseline="0" dirty="0" smtClean="0"/>
              <a:t> </a:t>
            </a:r>
            <a:r>
              <a:rPr lang="en-US" sz="1200" b="0" u="none" dirty="0" smtClean="0"/>
              <a:t>the court will suspend your license for one year</a:t>
            </a:r>
            <a:r>
              <a:rPr lang="en-US" sz="1200" b="0" u="none" baseline="0" dirty="0" smtClean="0"/>
              <a:t> </a:t>
            </a:r>
            <a:r>
              <a:rPr lang="en-US" sz="1200" b="0" u="none" dirty="0" smtClean="0"/>
              <a:t>and a minimum mandatory fine of $500</a:t>
            </a:r>
            <a:r>
              <a:rPr lang="en-US" sz="1200" b="0" u="none" baseline="0" dirty="0" smtClean="0"/>
              <a:t> </a:t>
            </a:r>
            <a:r>
              <a:rPr lang="en-US" sz="1200" b="0" u="none" dirty="0" smtClean="0"/>
              <a:t>or the 50 hours of community service</a:t>
            </a:r>
            <a:r>
              <a:rPr lang="en-US" sz="1200" b="0" u="none" baseline="0" dirty="0" smtClean="0"/>
              <a:t> will be given.</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u="none" dirty="0" smtClean="0"/>
              <a:t>It’s important</a:t>
            </a:r>
            <a:r>
              <a:rPr lang="en-US" b="0" u="none" baseline="0" dirty="0" smtClean="0"/>
              <a:t> to know the law and enforce it with your kids. They are still learning to drive and these restrictions are meant to protect them.</a:t>
            </a:r>
          </a:p>
        </p:txBody>
      </p:sp>
      <p:sp>
        <p:nvSpPr>
          <p:cNvPr id="4" name="Slide Number Placeholder 3"/>
          <p:cNvSpPr>
            <a:spLocks noGrp="1"/>
          </p:cNvSpPr>
          <p:nvPr>
            <p:ph type="sldNum" sz="quarter" idx="10"/>
          </p:nvPr>
        </p:nvSpPr>
        <p:spPr/>
        <p:txBody>
          <a:bodyPr/>
          <a:lstStyle/>
          <a:p>
            <a:fld id="{0FCB39D8-434E-43B3-9B4A-950760E9E49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20197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200" dirty="0" smtClean="0"/>
              <a:t>Since the introduction of GDL in 1995, fatal teen crashes have reduced by more than half! However, it is still</a:t>
            </a:r>
            <a:r>
              <a:rPr lang="en-US" sz="1200" baseline="0" dirty="0" smtClean="0"/>
              <a:t> a leading cause of death among teens</a:t>
            </a:r>
            <a:endParaRPr lang="en-US" sz="1200" dirty="0" smtClean="0"/>
          </a:p>
          <a:p>
            <a:pPr>
              <a:buFont typeface="Arial" pitchFamily="34" charset="0"/>
              <a:buChar char="•"/>
            </a:pPr>
            <a:r>
              <a:rPr lang="en-US" sz="1200" dirty="0" smtClean="0"/>
              <a:t>The greatest reductions for 16 year-olds occurred in nighttime crashes, alcohol-related fatal crashes, and fatal crashes involving multiple teenage passengers. These are the risks that GDL laws</a:t>
            </a:r>
            <a:r>
              <a:rPr lang="en-US" sz="1200" baseline="0" dirty="0" smtClean="0"/>
              <a:t> target! And I’ll add that these laws are working because parents are enforcing them on their kids.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While GDL has helped, there is still more to be done. </a:t>
            </a:r>
            <a:r>
              <a:rPr lang="en-US" sz="2800" dirty="0" smtClean="0"/>
              <a:t>Car accidents are consistently the number one cause of death for teens. </a:t>
            </a:r>
            <a:r>
              <a:rPr lang="en-US" sz="2800" baseline="0" dirty="0" smtClean="0"/>
              <a:t>Parental</a:t>
            </a:r>
            <a:r>
              <a:rPr lang="en-US" sz="2800" dirty="0" smtClean="0"/>
              <a:t> involvement is important to encourage teen’s</a:t>
            </a:r>
            <a:r>
              <a:rPr lang="en-US" sz="2800" baseline="0" dirty="0" smtClean="0"/>
              <a:t> safety and driving improvement.</a:t>
            </a:r>
            <a:endParaRPr lang="en-US" sz="2800" dirty="0" smtClean="0"/>
          </a:p>
          <a:p>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21</a:t>
            </a:fld>
            <a:endParaRPr lang="en-US"/>
          </a:p>
        </p:txBody>
      </p:sp>
    </p:spTree>
    <p:extLst>
      <p:ext uri="{BB962C8B-B14F-4D97-AF65-F5344CB8AC3E}">
        <p14:creationId xmlns:p14="http://schemas.microsoft.com/office/powerpoint/2010/main" val="320097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Injury</a:t>
            </a:r>
            <a:r>
              <a:rPr lang="en-US" baseline="0" dirty="0" smtClean="0"/>
              <a:t> and fatality statistics for the state of Virginia.  Note that the numbers are going down over time.  We still </a:t>
            </a:r>
            <a:r>
              <a:rPr lang="en-US" baseline="0" smtClean="0"/>
              <a:t>have further to go!</a:t>
            </a:r>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22</a:t>
            </a:fld>
            <a:endParaRPr lang="en-US"/>
          </a:p>
        </p:txBody>
      </p:sp>
    </p:spTree>
    <p:extLst>
      <p:ext uri="{BB962C8B-B14F-4D97-AF65-F5344CB8AC3E}">
        <p14:creationId xmlns:p14="http://schemas.microsoft.com/office/powerpoint/2010/main" val="2770345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After teens check all the boxes in the learner’s stage and are able to drive independently, it may seem best to just let your teen drive as often as possible in all conditions. The more experience they get, the more their driving will improve! However, parental involvement </a:t>
            </a:r>
            <a:r>
              <a:rPr lang="en-US" i="1" dirty="0" smtClean="0"/>
              <a:t>post</a:t>
            </a:r>
            <a:r>
              <a:rPr lang="en-US" dirty="0" smtClean="0"/>
              <a:t>-licensure</a:t>
            </a:r>
            <a:r>
              <a:rPr lang="en-US" baseline="0" dirty="0" smtClean="0"/>
              <a:t> is critical in reducing crash involvement. </a:t>
            </a:r>
            <a:r>
              <a:rPr kumimoji="0" lang="en-US" sz="1200" b="0" i="0" u="none" strike="noStrike" kern="1200" cap="none" spc="0" normalizeH="0" baseline="0" noProof="0" dirty="0" smtClean="0">
                <a:ln>
                  <a:noFill/>
                </a:ln>
                <a:solidFill>
                  <a:schemeClr val="tx1"/>
                </a:solidFill>
                <a:effectLst/>
                <a:uLnTx/>
                <a:uFillTx/>
              </a:rPr>
              <a:t>GDL and other driving laws are in place to reduce</a:t>
            </a:r>
            <a:r>
              <a:rPr kumimoji="0" lang="en-US" sz="1200" b="0" i="0" u="none" strike="noStrike" kern="1200" cap="none" spc="0" normalizeH="0" noProof="0" dirty="0" smtClean="0">
                <a:ln>
                  <a:noFill/>
                </a:ln>
                <a:solidFill>
                  <a:schemeClr val="tx1"/>
                </a:solidFill>
                <a:effectLst/>
                <a:uLnTx/>
                <a:uFillTx/>
              </a:rPr>
              <a:t> exposure</a:t>
            </a:r>
            <a:r>
              <a:rPr kumimoji="0" lang="en-US" sz="1200" b="0" i="0" u="none" strike="noStrike" kern="1200" cap="none" spc="0" normalizeH="0" baseline="0" noProof="0" dirty="0" smtClean="0">
                <a:ln>
                  <a:noFill/>
                </a:ln>
                <a:solidFill>
                  <a:schemeClr val="tx1"/>
                </a:solidFill>
                <a:effectLst/>
                <a:uLnTx/>
                <a:uFillTx/>
              </a:rPr>
              <a:t> to risky conditions, b</a:t>
            </a:r>
            <a:r>
              <a:rPr lang="en-US" sz="1200" dirty="0" err="1" smtClean="0"/>
              <a:t>ut</a:t>
            </a:r>
            <a:r>
              <a:rPr lang="en-US" sz="1200" dirty="0" smtClean="0"/>
              <a:t> these should be viewed as the ‘minimum’ for parents. </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Research shows that p</a:t>
            </a:r>
            <a:r>
              <a:rPr lang="en-US" dirty="0" smtClean="0"/>
              <a:t>arents tend to underestimate their teens risky behaviors</a:t>
            </a:r>
            <a:r>
              <a:rPr lang="en-US" baseline="0" dirty="0" smtClean="0"/>
              <a:t>. Studies where parents and teens state the driving restrictions in their family, </a:t>
            </a:r>
            <a:r>
              <a:rPr lang="en-US" dirty="0" smtClean="0"/>
              <a:t>their teens often report a much lower level of restriction.</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One tool parents should consider is a Parent-Teen Driving Agreement.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23</a:t>
            </a:fld>
            <a:endParaRPr lang="en-US"/>
          </a:p>
        </p:txBody>
      </p:sp>
    </p:spTree>
    <p:extLst>
      <p:ext uri="{BB962C8B-B14F-4D97-AF65-F5344CB8AC3E}">
        <p14:creationId xmlns:p14="http://schemas.microsoft.com/office/powerpoint/2010/main" val="3122934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Parent-Teen</a:t>
            </a:r>
            <a:r>
              <a:rPr lang="en-US" baseline="0" dirty="0" smtClean="0"/>
              <a:t> Driving Agreements are basically an extended, family-level GDL.</a:t>
            </a:r>
          </a:p>
          <a:p>
            <a:pPr>
              <a:buFont typeface="Arial" pitchFamily="34" charset="0"/>
              <a:buChar char="•"/>
            </a:pPr>
            <a:r>
              <a:rPr lang="en-US" dirty="0" smtClean="0"/>
              <a:t>Studies have shown that when teens</a:t>
            </a:r>
            <a:r>
              <a:rPr lang="en-US" baseline="0" dirty="0" smtClean="0"/>
              <a:t> and parents disagree on p</a:t>
            </a:r>
            <a:r>
              <a:rPr lang="en-US" dirty="0" smtClean="0"/>
              <a:t>arent-imposed driving restrictions,</a:t>
            </a:r>
            <a:r>
              <a:rPr lang="en-US" baseline="0" dirty="0" smtClean="0"/>
              <a:t> there is more </a:t>
            </a:r>
            <a:r>
              <a:rPr lang="en-US" dirty="0" smtClean="0"/>
              <a:t>high-risk driving in teens.</a:t>
            </a:r>
          </a:p>
          <a:p>
            <a:pPr>
              <a:buFont typeface="Arial" pitchFamily="34" charset="0"/>
              <a:buChar char="•"/>
            </a:pPr>
            <a:r>
              <a:rPr lang="en-US" dirty="0" smtClean="0"/>
              <a:t>By using a PTDA, parents and teens have the opportunity to define expectations early and work together on driving agreement customized to their family’s needs, potentially reducing disagreement in driving restrictions. A PTDA rewards teens with additional privileges after good driving behavior over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Checkpoints has been the most extensively studied and research-supported PTDA. It was developed</a:t>
            </a:r>
            <a:r>
              <a:rPr lang="en-US" baseline="0" dirty="0" smtClean="0"/>
              <a:t> through the National Institute of Child Health &amp; Human Development.</a:t>
            </a:r>
            <a:r>
              <a:rPr lang="en-US" dirty="0" smtClean="0"/>
              <a:t> I</a:t>
            </a:r>
            <a:r>
              <a:rPr lang="en-US" baseline="0" dirty="0" smtClean="0"/>
              <a:t> am going to show you an example of what the Checkpoints GDL looks like.</a:t>
            </a:r>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24</a:t>
            </a:fld>
            <a:endParaRPr lang="en-US"/>
          </a:p>
        </p:txBody>
      </p:sp>
    </p:spTree>
    <p:extLst>
      <p:ext uri="{BB962C8B-B14F-4D97-AF65-F5344CB8AC3E}">
        <p14:creationId xmlns:p14="http://schemas.microsoft.com/office/powerpoint/2010/main" val="2513252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First, outline Unsupervised Driving Privileges. </a:t>
            </a:r>
          </a:p>
          <a:p>
            <a:pPr>
              <a:buFont typeface="Arial" pitchFamily="34" charset="0"/>
              <a:buChar char="•"/>
            </a:pPr>
            <a:r>
              <a:rPr lang="en-US" dirty="0" smtClean="0"/>
              <a:t>Risky</a:t>
            </a:r>
            <a:r>
              <a:rPr lang="en-US" baseline="0" dirty="0" smtClean="0"/>
              <a:t> driving conditions such as night driving, passengers, and weather are listed on the left. *press next*</a:t>
            </a:r>
          </a:p>
          <a:p>
            <a:pPr>
              <a:buFont typeface="Arial" pitchFamily="34" charset="0"/>
              <a:buChar char="•"/>
            </a:pPr>
            <a:r>
              <a:rPr lang="en-US" baseline="0" dirty="0" smtClean="0"/>
              <a:t>The first checkpoint lasts 3 months after the teen starts driving independently. The example here limits teens driving in these conditions. After 3 months, the agreement will be reviewed and if conditions have been met *press next* teens advance to the next checkpoint and are allowed more driving privileges. </a:t>
            </a:r>
          </a:p>
          <a:p>
            <a:pPr>
              <a:buFont typeface="Arial" pitchFamily="34" charset="0"/>
              <a:buChar char="•"/>
            </a:pPr>
            <a:r>
              <a:rPr lang="en-US" baseline="0" dirty="0" smtClean="0"/>
              <a:t>The limits here are suggestions and you can alter them to meet your family’s needs. Just make sure passenger limits and night driving limits stay with Virginia State Law.</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25</a:t>
            </a:fld>
            <a:endParaRPr lang="en-US"/>
          </a:p>
        </p:txBody>
      </p:sp>
    </p:spTree>
    <p:extLst>
      <p:ext uri="{BB962C8B-B14F-4D97-AF65-F5344CB8AC3E}">
        <p14:creationId xmlns:p14="http://schemas.microsoft.com/office/powerpoint/2010/main" val="1293538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Then,</a:t>
            </a:r>
            <a:r>
              <a:rPr lang="en-US" baseline="0" dirty="0" smtClean="0"/>
              <a:t> </a:t>
            </a:r>
            <a:r>
              <a:rPr lang="en-US" dirty="0" smtClean="0"/>
              <a:t>outline driving rules and consequences. This PTDA has</a:t>
            </a:r>
            <a:r>
              <a:rPr lang="en-US" baseline="0" dirty="0" smtClean="0"/>
              <a:t> checking in with parents, don’t take unnecessary risks, and obey the law</a:t>
            </a:r>
          </a:p>
          <a:p>
            <a:pPr>
              <a:buFont typeface="Arial" pitchFamily="34" charset="0"/>
              <a:buChar char="•"/>
            </a:pPr>
            <a:endParaRPr lang="en-US" baseline="0" dirty="0" smtClean="0"/>
          </a:p>
          <a:p>
            <a:pPr>
              <a:buFont typeface="Arial" pitchFamily="34" charset="0"/>
              <a:buChar char="•"/>
            </a:pPr>
            <a:endParaRPr lang="en-US" b="1" baseline="0" dirty="0" smtClean="0"/>
          </a:p>
          <a:p>
            <a:pPr>
              <a:buFont typeface="Arial" pitchFamily="34" charset="0"/>
              <a:buChar char="•"/>
            </a:pPr>
            <a:r>
              <a:rPr lang="en-US" b="1" baseline="0" dirty="0" smtClean="0"/>
              <a:t>Resources</a:t>
            </a:r>
          </a:p>
          <a:p>
            <a:pPr>
              <a:buFont typeface="Arial" pitchFamily="34" charset="0"/>
              <a:buChar char="•"/>
            </a:pPr>
            <a:r>
              <a:rPr lang="en-US" b="1" baseline="0" dirty="0" smtClean="0"/>
              <a:t>http://</a:t>
            </a:r>
            <a:r>
              <a:rPr lang="en-US" b="1" baseline="0" dirty="0" err="1" smtClean="0"/>
              <a:t>www.youngdriverparenting.org</a:t>
            </a:r>
            <a:r>
              <a:rPr lang="en-US" b="1" baseline="0" dirty="0" smtClean="0"/>
              <a:t>/</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26</a:t>
            </a:fld>
            <a:endParaRPr lang="en-US"/>
          </a:p>
        </p:txBody>
      </p:sp>
    </p:spTree>
    <p:extLst>
      <p:ext uri="{BB962C8B-B14F-4D97-AF65-F5344CB8AC3E}">
        <p14:creationId xmlns:p14="http://schemas.microsoft.com/office/powerpoint/2010/main" val="3861246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Next, discuss</a:t>
            </a:r>
            <a:r>
              <a:rPr lang="en-US" baseline="0" dirty="0" smtClean="0"/>
              <a:t> example violations and possible consequences. This way there aren’t any surprise consequences down the road and teens know what to expect if they are unsafe drivers.</a:t>
            </a:r>
          </a:p>
          <a:p>
            <a:pPr>
              <a:buFont typeface="Arial" pitchFamily="34" charset="0"/>
              <a:buChar char="•"/>
            </a:pPr>
            <a:r>
              <a:rPr lang="en-US" baseline="0" dirty="0" smtClean="0"/>
              <a:t>And finally *press next*, the parent and teen each sign the agreement.</a:t>
            </a:r>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27</a:t>
            </a:fld>
            <a:endParaRPr lang="en-US"/>
          </a:p>
        </p:txBody>
      </p:sp>
    </p:spTree>
    <p:extLst>
      <p:ext uri="{BB962C8B-B14F-4D97-AF65-F5344CB8AC3E}">
        <p14:creationId xmlns:p14="http://schemas.microsoft.com/office/powerpoint/2010/main" val="1683182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Checkpoints also created</a:t>
            </a:r>
            <a:r>
              <a:rPr lang="en-US" baseline="0" dirty="0" smtClean="0"/>
              <a:t> a website to keep track of your PTDA. The address is safedrivingforteens.org.</a:t>
            </a:r>
          </a:p>
          <a:p>
            <a:pPr>
              <a:buFont typeface="Arial" pitchFamily="34" charset="0"/>
              <a:buChar char="•"/>
            </a:pPr>
            <a:r>
              <a:rPr lang="en-US" baseline="0" dirty="0" smtClean="0"/>
              <a:t>There are videos about how to use Checkpoints, as well as email reminders at the end of each Checkpoint.</a:t>
            </a:r>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28</a:t>
            </a:fld>
            <a:endParaRPr lang="en-US"/>
          </a:p>
        </p:txBody>
      </p:sp>
    </p:spTree>
    <p:extLst>
      <p:ext uri="{BB962C8B-B14F-4D97-AF65-F5344CB8AC3E}">
        <p14:creationId xmlns:p14="http://schemas.microsoft.com/office/powerpoint/2010/main" val="1119665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review, here are the major teen driving risks. *press next*</a:t>
            </a:r>
          </a:p>
          <a:p>
            <a:r>
              <a:rPr lang="en-US" baseline="0" dirty="0" smtClean="0"/>
              <a:t>These risks have been researched extensively and it’s clear that these are the biggest risks your teen faces while driving</a:t>
            </a:r>
          </a:p>
          <a:p>
            <a:r>
              <a:rPr lang="en-US" baseline="0" dirty="0" smtClean="0"/>
              <a:t>And let’s review how parents can reduce that risk *press next*</a:t>
            </a:r>
          </a:p>
          <a:p>
            <a:pPr marL="228600" indent="-228600">
              <a:buFont typeface="Arial" panose="020B0604020202020204" pitchFamily="34" charset="0"/>
              <a:buAutoNum type="arabicParenR"/>
            </a:pPr>
            <a:r>
              <a:rPr lang="en-US" dirty="0" smtClean="0">
                <a:solidFill>
                  <a:srgbClr val="00B050"/>
                </a:solidFill>
                <a:latin typeface="Segoe UI Light" panose="020B0502040204020203" pitchFamily="34" charset="0"/>
              </a:rPr>
              <a:t>Enforce the minimum Virginia driving laws with your teen.</a:t>
            </a:r>
          </a:p>
          <a:p>
            <a:pPr marL="0" indent="0">
              <a:buFont typeface="Arial" panose="020B0604020202020204" pitchFamily="34" charset="0"/>
              <a:buNone/>
            </a:pPr>
            <a:r>
              <a:rPr lang="en-US" dirty="0" smtClean="0">
                <a:solidFill>
                  <a:srgbClr val="00B050"/>
                </a:solidFill>
                <a:latin typeface="Segoe UI Light" panose="020B0502040204020203" pitchFamily="34" charset="0"/>
              </a:rPr>
              <a:t>This means having</a:t>
            </a:r>
            <a:r>
              <a:rPr lang="en-US" baseline="0" dirty="0" smtClean="0">
                <a:solidFill>
                  <a:srgbClr val="00B050"/>
                </a:solidFill>
                <a:latin typeface="Segoe UI Light" panose="020B0502040204020203" pitchFamily="34" charset="0"/>
              </a:rPr>
              <a:t> them buckle up EVERY time. This means having them home before midnight. This means NOT allowing alcohol use or cell phone use in the car.</a:t>
            </a:r>
            <a:endParaRPr lang="en-US" dirty="0" smtClean="0">
              <a:solidFill>
                <a:srgbClr val="00B050"/>
              </a:solidFill>
              <a:latin typeface="Segoe UI Light"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solidFill>
                  <a:srgbClr val="00B050"/>
                </a:solidFill>
                <a:latin typeface="Segoe UI Light" panose="020B0502040204020203" pitchFamily="34" charset="0"/>
              </a:rPr>
              <a:t>2) </a:t>
            </a:r>
            <a:r>
              <a:rPr lang="en-US" dirty="0" smtClean="0">
                <a:solidFill>
                  <a:schemeClr val="bg1"/>
                </a:solidFill>
                <a:latin typeface="Segoe UI Light" panose="020B0502040204020203" pitchFamily="34" charset="0"/>
              </a:rPr>
              <a:t>Create a family-level Graduated Driver’s Licensing system</a:t>
            </a:r>
          </a:p>
          <a:p>
            <a:pPr marL="0" indent="0">
              <a:buFont typeface="Arial" panose="020B0604020202020204" pitchFamily="34" charset="0"/>
              <a:buNone/>
            </a:pPr>
            <a:r>
              <a:rPr lang="en-US" dirty="0" smtClean="0">
                <a:solidFill>
                  <a:srgbClr val="00B050"/>
                </a:solidFill>
                <a:latin typeface="Segoe UI Light" panose="020B0502040204020203" pitchFamily="34" charset="0"/>
              </a:rPr>
              <a:t>Again, graduated driver’s licensing just means gradually introducing your</a:t>
            </a:r>
            <a:r>
              <a:rPr lang="en-US" baseline="0" dirty="0" smtClean="0">
                <a:solidFill>
                  <a:srgbClr val="00B050"/>
                </a:solidFill>
                <a:latin typeface="Segoe UI Light" panose="020B0502040204020203" pitchFamily="34" charset="0"/>
              </a:rPr>
              <a:t> teen to risky driving situations over time. </a:t>
            </a:r>
            <a:r>
              <a:rPr lang="en-US" dirty="0" smtClean="0">
                <a:solidFill>
                  <a:srgbClr val="00B050"/>
                </a:solidFill>
                <a:latin typeface="Segoe UI Light" panose="020B0502040204020203" pitchFamily="34" charset="0"/>
              </a:rPr>
              <a:t>Discuss driving privileges, rules, and consequences at the beginning of independent driving.</a:t>
            </a:r>
          </a:p>
          <a:p>
            <a:pPr marL="0" indent="0">
              <a:buFont typeface="Arial" panose="020B0604020202020204" pitchFamily="34" charset="0"/>
              <a:buNone/>
            </a:pPr>
            <a:r>
              <a:rPr lang="en-US" dirty="0" smtClean="0">
                <a:solidFill>
                  <a:srgbClr val="00B050"/>
                </a:solidFill>
                <a:latin typeface="Segoe UI Light" panose="020B0502040204020203" pitchFamily="34" charset="0"/>
              </a:rPr>
              <a:t>3) Have your teen share a vehicle with you and/or other family members. I understand that with different schedules</a:t>
            </a:r>
            <a:r>
              <a:rPr lang="en-US" baseline="0" dirty="0" smtClean="0">
                <a:solidFill>
                  <a:srgbClr val="00B050"/>
                </a:solidFill>
                <a:latin typeface="Segoe UI Light" panose="020B0502040204020203" pitchFamily="34" charset="0"/>
              </a:rPr>
              <a:t> and convenience, it really might be unrealistic for you family to share a vehicle. But what is the </a:t>
            </a:r>
            <a:r>
              <a:rPr lang="en-US" dirty="0" smtClean="0">
                <a:solidFill>
                  <a:srgbClr val="00B050"/>
                </a:solidFill>
                <a:latin typeface="Segoe UI Light" panose="020B0502040204020203" pitchFamily="34" charset="0"/>
              </a:rPr>
              <a:t>policy with your teen? Can they grab the keys and vehicle whenever they want or do they need to ask you first? If</a:t>
            </a:r>
            <a:r>
              <a:rPr lang="en-US" baseline="0" dirty="0" smtClean="0">
                <a:solidFill>
                  <a:srgbClr val="00B050"/>
                </a:solidFill>
                <a:latin typeface="Segoe UI Light" panose="020B0502040204020203" pitchFamily="34" charset="0"/>
              </a:rPr>
              <a:t> you have them ask you for the keys every time before they get in that car, then the car won’t feel like something they are entitled to but rather something they earn. And this is something you can include in you PTDA. Maybe for the first year they have to ask every time, but after that they don’t. The great thing about the PTDA is that it allows teens to be rewarded and to earn driving privileges when they show they deserve them.</a:t>
            </a:r>
            <a:endParaRPr lang="en-US" dirty="0" smtClean="0">
              <a:solidFill>
                <a:srgbClr val="00B050"/>
              </a:solidFill>
              <a:latin typeface="Segoe UI Light" panose="020B0502040204020203" pitchFamily="34" charset="0"/>
            </a:endParaRPr>
          </a:p>
          <a:p>
            <a:pPr marL="0" indent="0">
              <a:buFont typeface="Arial" panose="020B0604020202020204" pitchFamily="34" charset="0"/>
              <a:buNone/>
            </a:pPr>
            <a:r>
              <a:rPr lang="en-US" dirty="0" smtClean="0">
                <a:solidFill>
                  <a:srgbClr val="00B050"/>
                </a:solidFill>
                <a:latin typeface="Segoe UI Light" panose="020B0502040204020203" pitchFamily="34" charset="0"/>
              </a:rPr>
              <a:t>4) Passengers</a:t>
            </a:r>
            <a:r>
              <a:rPr lang="en-US" baseline="0" dirty="0" smtClean="0">
                <a:solidFill>
                  <a:srgbClr val="00B050"/>
                </a:solidFill>
                <a:latin typeface="Segoe UI Light" panose="020B0502040204020203" pitchFamily="34" charset="0"/>
              </a:rPr>
              <a:t> - </a:t>
            </a:r>
            <a:r>
              <a:rPr lang="en-US" dirty="0" smtClean="0">
                <a:solidFill>
                  <a:srgbClr val="00B050"/>
                </a:solidFill>
                <a:latin typeface="Segoe UI Light" panose="020B0502040204020203" pitchFamily="34" charset="0"/>
              </a:rPr>
              <a:t>Sometimes it can save time or gas to have teens carpool and can seem harmless. Talk with your teen’s friends’ parents about having your kids drive separately. Make it a part of the conversation.</a:t>
            </a:r>
          </a:p>
          <a:p>
            <a:pPr marL="0" indent="0">
              <a:buFont typeface="Arial" panose="020B0604020202020204" pitchFamily="34" charset="0"/>
              <a:buNone/>
            </a:pPr>
            <a:r>
              <a:rPr lang="en-US" dirty="0" smtClean="0">
                <a:solidFill>
                  <a:srgbClr val="00B050"/>
                </a:solidFill>
                <a:latin typeface="Segoe UI Light" panose="020B0502040204020203" pitchFamily="34" charset="0"/>
              </a:rPr>
              <a:t>5)</a:t>
            </a:r>
            <a:r>
              <a:rPr lang="en-US" baseline="0" dirty="0" smtClean="0">
                <a:solidFill>
                  <a:srgbClr val="00B050"/>
                </a:solidFill>
                <a:latin typeface="Segoe UI Light" panose="020B0502040204020203" pitchFamily="34" charset="0"/>
              </a:rPr>
              <a:t> K</a:t>
            </a:r>
            <a:r>
              <a:rPr lang="en-US" dirty="0" smtClean="0">
                <a:solidFill>
                  <a:srgbClr val="00B050"/>
                </a:solidFill>
                <a:latin typeface="Segoe UI Light" panose="020B0502040204020203" pitchFamily="34" charset="0"/>
              </a:rPr>
              <a:t>eep driving with your teens after licensure.</a:t>
            </a:r>
            <a:r>
              <a:rPr lang="en-US" baseline="0" dirty="0" smtClean="0">
                <a:solidFill>
                  <a:srgbClr val="00B050"/>
                </a:solidFill>
                <a:latin typeface="Segoe UI Light" panose="020B0502040204020203" pitchFamily="34" charset="0"/>
              </a:rPr>
              <a:t> When observing teens after they get their license, their </a:t>
            </a:r>
            <a:r>
              <a:rPr lang="en-US" sz="1600" dirty="0" smtClean="0">
                <a:solidFill>
                  <a:srgbClr val="00B050"/>
                </a:solidFill>
                <a:latin typeface="Segoe UI Light" panose="020B0502040204020203" pitchFamily="34" charset="0"/>
              </a:rPr>
              <a:t>risky driving was 67% lower with adults</a:t>
            </a:r>
            <a:r>
              <a:rPr lang="en-US" sz="1600" baseline="0" dirty="0" smtClean="0">
                <a:solidFill>
                  <a:srgbClr val="00B050"/>
                </a:solidFill>
                <a:latin typeface="Segoe UI Light" panose="020B0502040204020203" pitchFamily="34" charset="0"/>
              </a:rPr>
              <a:t> in the car. That is HUGE. This could be for a variety of reasons – maybe they are more focused with adults present, maybe they are getting advice from adults as they drive. But regardless, supervision does NOT need to stop after licensure! If you’re teen wants to go to the store and the weather is poor, instead of just driving for them drive WITH them. They’ll have to drive alone in bad weather at some point, so why not help them continue gaining experience with your guidance.</a:t>
            </a:r>
            <a:endParaRPr lang="en-US" sz="1600" baseline="30000" dirty="0" smtClean="0">
              <a:solidFill>
                <a:srgbClr val="00B050"/>
              </a:solidFill>
              <a:latin typeface="Segoe UI Light" panose="020B0502040204020203" pitchFamily="34" charset="0"/>
            </a:endParaRPr>
          </a:p>
        </p:txBody>
      </p:sp>
      <p:sp>
        <p:nvSpPr>
          <p:cNvPr id="4" name="Slide Number Placeholder 3"/>
          <p:cNvSpPr>
            <a:spLocks noGrp="1"/>
          </p:cNvSpPr>
          <p:nvPr>
            <p:ph type="sldNum" sz="quarter" idx="10"/>
          </p:nvPr>
        </p:nvSpPr>
        <p:spPr/>
        <p:txBody>
          <a:bodyPr/>
          <a:lstStyle/>
          <a:p>
            <a:fld id="{0FCB39D8-434E-43B3-9B4A-950760E9E49F}" type="slidenum">
              <a:rPr lang="en-US" smtClean="0"/>
              <a:pPr/>
              <a:t>29</a:t>
            </a:fld>
            <a:endParaRPr lang="en-US"/>
          </a:p>
        </p:txBody>
      </p:sp>
    </p:spTree>
    <p:extLst>
      <p:ext uri="{BB962C8B-B14F-4D97-AF65-F5344CB8AC3E}">
        <p14:creationId xmlns:p14="http://schemas.microsoft.com/office/powerpoint/2010/main" val="94166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338" indent="-287338">
              <a:buFont typeface="Arial" pitchFamily="34" charset="0"/>
              <a:buChar char="•"/>
              <a:tabLst>
                <a:tab pos="287338" algn="l"/>
              </a:tabLst>
            </a:pPr>
            <a:r>
              <a:rPr lang="en-US" sz="1200" kern="1200" dirty="0" smtClean="0">
                <a:solidFill>
                  <a:schemeClr val="tx1"/>
                </a:solidFill>
                <a:latin typeface="+mn-lt"/>
                <a:ea typeface="+mn-ea"/>
                <a:cs typeface="+mn-cs"/>
              </a:rPr>
              <a:t>Dr</a:t>
            </a:r>
            <a:r>
              <a:rPr lang="en-US" sz="1200" dirty="0" smtClean="0"/>
              <a:t>iving is risky for everyone</a:t>
            </a:r>
            <a:r>
              <a:rPr lang="en-US" sz="1200" baseline="0" dirty="0" smtClean="0"/>
              <a:t>, at every age, but teens drivers have especially high crash risk. </a:t>
            </a:r>
          </a:p>
          <a:p>
            <a:pPr marL="287338" indent="-287338">
              <a:buFont typeface="Arial" pitchFamily="34" charset="0"/>
              <a:buChar char="•"/>
              <a:tabLst>
                <a:tab pos="287338" algn="l"/>
              </a:tabLst>
            </a:pPr>
            <a:r>
              <a:rPr lang="en-US" sz="1200" baseline="0" dirty="0" smtClean="0"/>
              <a:t>Compared to adult drivers, teens are </a:t>
            </a:r>
            <a:r>
              <a:rPr lang="en-US" sz="1200" b="1" baseline="0" dirty="0" smtClean="0"/>
              <a:t>more than twice as likely</a:t>
            </a:r>
            <a:r>
              <a:rPr lang="en-US" sz="1200" baseline="0" dirty="0" smtClean="0"/>
              <a:t> to be involved in a fatal crash. </a:t>
            </a:r>
          </a:p>
          <a:p>
            <a:pPr marL="287338" indent="-287338">
              <a:buFont typeface="Arial" pitchFamily="34" charset="0"/>
              <a:buChar char="•"/>
              <a:tabLst>
                <a:tab pos="287338" algn="l"/>
              </a:tabLst>
            </a:pPr>
            <a:r>
              <a:rPr lang="en-US" sz="1200" dirty="0" smtClean="0"/>
              <a:t>The main difference between young drivers and old drivers is </a:t>
            </a:r>
            <a:r>
              <a:rPr lang="en-US" sz="1200" b="1" u="none" dirty="0" smtClean="0"/>
              <a:t>experience</a:t>
            </a:r>
            <a:r>
              <a:rPr lang="en-US" sz="1200" b="0" u="none" dirty="0" smtClean="0"/>
              <a:t>.</a:t>
            </a:r>
            <a:r>
              <a:rPr lang="en-US" sz="1200" b="0" u="none" baseline="0" dirty="0" smtClean="0"/>
              <a:t> </a:t>
            </a:r>
            <a:r>
              <a:rPr lang="en-US" sz="1200" b="0" u="none" dirty="0" smtClean="0"/>
              <a:t>Teens</a:t>
            </a:r>
            <a:r>
              <a:rPr lang="en-US" sz="1200" b="0" u="none" baseline="0" dirty="0" smtClean="0"/>
              <a:t> are still new to driving and haven’t fully developed the skills needed to manage everything associated with driving.</a:t>
            </a:r>
          </a:p>
          <a:p>
            <a:pPr marL="287338" indent="-287338">
              <a:buFont typeface="Arial" pitchFamily="34" charset="0"/>
              <a:buChar char="•"/>
              <a:tabLst>
                <a:tab pos="287338" algn="l"/>
              </a:tabLst>
            </a:pPr>
            <a:r>
              <a:rPr lang="en-US" sz="1200" dirty="0" smtClean="0"/>
              <a:t>As with any new skill, it takes practice to become experienced.  When a toddler is </a:t>
            </a:r>
            <a:r>
              <a:rPr lang="en-US" sz="1200" baseline="0" dirty="0" smtClean="0"/>
              <a:t>learning how to walk, they are going to fall many times before they master the skill of walking. But with driving, the consequences of a mistake can be much greater than a scraped knee.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3</a:t>
            </a:fld>
            <a:endParaRPr lang="en-US" dirty="0"/>
          </a:p>
        </p:txBody>
      </p:sp>
    </p:spTree>
    <p:extLst>
      <p:ext uri="{BB962C8B-B14F-4D97-AF65-F5344CB8AC3E}">
        <p14:creationId xmlns:p14="http://schemas.microsoft.com/office/powerpoint/2010/main" val="3015461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bottom line is that parent’s need to continue their involvement. It’s not too late to get involved with</a:t>
            </a:r>
            <a:r>
              <a:rPr lang="en-US" baseline="0" dirty="0" smtClean="0"/>
              <a:t> your teen’s driving.</a:t>
            </a: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Parents underestimate their teen’s risky behaviors. It’s not about if you have a</a:t>
            </a:r>
            <a:r>
              <a:rPr lang="en-US" baseline="0" dirty="0" smtClean="0"/>
              <a:t> “good” kid or a “bad” kid. You might think my kid wouldn’t do that, my kid is better that that. But these driving risks apply to ALL teens.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Parents, this is about you saving your child’s life. You have to opportunity to do that.</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30</a:t>
            </a:fld>
            <a:endParaRPr lang="en-US"/>
          </a:p>
        </p:txBody>
      </p:sp>
    </p:spTree>
    <p:extLst>
      <p:ext uri="{BB962C8B-B14F-4D97-AF65-F5344CB8AC3E}">
        <p14:creationId xmlns:p14="http://schemas.microsoft.com/office/powerpoint/2010/main" val="143955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Motor vehicle crashes are the leading cause of death for teens in the U.S. *press</a:t>
            </a:r>
            <a:r>
              <a:rPr lang="en-US" sz="1200" baseline="0" dirty="0" smtClean="0">
                <a:latin typeface="+mn-lt"/>
                <a:cs typeface="Arial" panose="020B0604020202020204" pitchFamily="34" charset="0"/>
              </a:rPr>
              <a:t> next* </a:t>
            </a:r>
            <a:r>
              <a:rPr lang="en-US" sz="1200" dirty="0" smtClean="0">
                <a:latin typeface="+mn-lt"/>
                <a:cs typeface="Arial" panose="020B0604020202020204" pitchFamily="34" charset="0"/>
              </a:rPr>
              <a:t>They</a:t>
            </a:r>
            <a:r>
              <a:rPr lang="en-US" sz="1200" baseline="0" dirty="0" smtClean="0">
                <a:latin typeface="+mn-lt"/>
                <a:cs typeface="Arial" panose="020B0604020202020204" pitchFamily="34" charset="0"/>
              </a:rPr>
              <a:t> consistently rank above all other causes of death for teens.</a:t>
            </a:r>
            <a:endParaRPr lang="en-US" sz="1200" baseline="30000" dirty="0" smtClean="0">
              <a:latin typeface="+mn-lt"/>
              <a:cs typeface="Arial" panose="020B0604020202020204" pitchFamily="34" charset="0"/>
            </a:endParaRPr>
          </a:p>
          <a:p>
            <a:endParaRPr lang="en-US" dirty="0" smtClean="0"/>
          </a:p>
          <a:p>
            <a:r>
              <a:rPr lang="en-US" dirty="0" smtClean="0"/>
              <a:t>1 in 5 16</a:t>
            </a:r>
            <a:r>
              <a:rPr lang="en-US" baseline="0" dirty="0" smtClean="0"/>
              <a:t> year-old drivers have an accident within their first year of driving.</a:t>
            </a:r>
          </a:p>
        </p:txBody>
      </p:sp>
      <p:sp>
        <p:nvSpPr>
          <p:cNvPr id="4" name="Slide Number Placeholder 3"/>
          <p:cNvSpPr>
            <a:spLocks noGrp="1"/>
          </p:cNvSpPr>
          <p:nvPr>
            <p:ph type="sldNum" sz="quarter" idx="10"/>
          </p:nvPr>
        </p:nvSpPr>
        <p:spPr/>
        <p:txBody>
          <a:bodyPr/>
          <a:lstStyle/>
          <a:p>
            <a:fld id="{0FCB39D8-434E-43B3-9B4A-950760E9E49F}" type="slidenum">
              <a:rPr lang="en-US" smtClean="0"/>
              <a:pPr/>
              <a:t>4</a:t>
            </a:fld>
            <a:endParaRPr lang="en-US" dirty="0"/>
          </a:p>
        </p:txBody>
      </p:sp>
    </p:spTree>
    <p:extLst>
      <p:ext uri="{BB962C8B-B14F-4D97-AF65-F5344CB8AC3E}">
        <p14:creationId xmlns:p14="http://schemas.microsoft.com/office/powerpoint/2010/main" val="58609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400" dirty="0" smtClean="0">
                <a:solidFill>
                  <a:schemeClr val="tx1"/>
                </a:solidFill>
                <a:latin typeface="Arial" panose="020B0604020202020204" pitchFamily="34" charset="0"/>
                <a:cs typeface="Arial" panose="020B0604020202020204" pitchFamily="34" charset="0"/>
              </a:rPr>
              <a:t>The good news is that</a:t>
            </a:r>
            <a:r>
              <a:rPr lang="en-US" sz="2400" baseline="0" dirty="0" smtClean="0">
                <a:solidFill>
                  <a:schemeClr val="tx1"/>
                </a:solidFill>
                <a:latin typeface="Arial" panose="020B0604020202020204" pitchFamily="34" charset="0"/>
                <a:cs typeface="Arial" panose="020B0604020202020204" pitchFamily="34" charset="0"/>
              </a:rPr>
              <a:t> t</a:t>
            </a:r>
            <a:r>
              <a:rPr lang="en-US" sz="1200" dirty="0" smtClean="0"/>
              <a:t>eens are on their way to becoming experienced drivers!</a:t>
            </a:r>
          </a:p>
          <a:p>
            <a:pPr marL="0" indent="0">
              <a:buFont typeface="Wingdings" panose="05000000000000000000" pitchFamily="2" charset="2"/>
              <a:buNone/>
            </a:pPr>
            <a:endParaRPr lang="en-US" sz="1200" dirty="0" smtClean="0">
              <a:solidFill>
                <a:schemeClr val="tx1"/>
              </a:solidFill>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200" dirty="0" smtClean="0">
                <a:solidFill>
                  <a:schemeClr val="tx1"/>
                </a:solidFill>
                <a:latin typeface="Arial" panose="020B0604020202020204" pitchFamily="34" charset="0"/>
                <a:cs typeface="Arial" panose="020B0604020202020204" pitchFamily="34" charset="0"/>
              </a:rPr>
              <a:t>Parents, you might be thinking – ok, so I know that this is one of the riskiest moments in my child’s life, but…</a:t>
            </a:r>
          </a:p>
          <a:p>
            <a:pPr marL="0" indent="0">
              <a:buFont typeface="Wingdings" panose="05000000000000000000" pitchFamily="2" charset="2"/>
              <a:buNone/>
            </a:pPr>
            <a:r>
              <a:rPr lang="en-US" sz="1200" dirty="0" smtClean="0">
                <a:cs typeface="Arial" panose="020B0604020202020204" pitchFamily="34" charset="0"/>
              </a:rPr>
              <a:t>What creates more risk for</a:t>
            </a:r>
            <a:r>
              <a:rPr lang="en-US" sz="1200" baseline="0" dirty="0" smtClean="0">
                <a:cs typeface="Arial" panose="020B0604020202020204" pitchFamily="34" charset="0"/>
              </a:rPr>
              <a:t> my teen</a:t>
            </a:r>
            <a:r>
              <a:rPr lang="en-US" sz="1200" dirty="0" smtClean="0">
                <a:cs typeface="Arial" panose="020B0604020202020204" pitchFamily="34" charset="0"/>
              </a:rPr>
              <a:t>?</a:t>
            </a:r>
          </a:p>
          <a:p>
            <a:pPr marL="0" indent="0">
              <a:buFont typeface="Wingdings" panose="05000000000000000000" pitchFamily="2" charset="2"/>
              <a:buNone/>
            </a:pPr>
            <a:r>
              <a:rPr lang="en-US" sz="1200" dirty="0" smtClean="0">
                <a:cs typeface="Arial" panose="020B0604020202020204" pitchFamily="34" charset="0"/>
              </a:rPr>
              <a:t>What has been shown to reduce risk for my teen?</a:t>
            </a:r>
          </a:p>
          <a:p>
            <a:pPr marL="0" indent="0">
              <a:buFont typeface="Wingdings" panose="05000000000000000000" pitchFamily="2" charset="2"/>
              <a:buNone/>
            </a:pPr>
            <a:r>
              <a:rPr lang="en-US" sz="1200" dirty="0" smtClean="0">
                <a:cs typeface="Arial" panose="020B0604020202020204" pitchFamily="34" charset="0"/>
              </a:rPr>
              <a:t>What can parents do?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*press</a:t>
            </a:r>
            <a:r>
              <a:rPr lang="en-US" sz="1200" baseline="0" dirty="0" smtClean="0"/>
              <a:t> next*</a:t>
            </a:r>
          </a:p>
          <a:p>
            <a:r>
              <a:rPr lang="en-US" sz="4400" b="1" dirty="0" smtClean="0">
                <a:latin typeface="+mn-lt"/>
              </a:rPr>
              <a:t>Parents</a:t>
            </a:r>
            <a:r>
              <a:rPr lang="en-US" sz="4400" b="1" baseline="0" dirty="0" smtClean="0">
                <a:latin typeface="+mn-lt"/>
              </a:rPr>
              <a:t> </a:t>
            </a:r>
            <a:r>
              <a:rPr lang="en-US" sz="4400" b="0" baseline="0" dirty="0" smtClean="0">
                <a:latin typeface="+mn-lt"/>
              </a:rPr>
              <a:t>can </a:t>
            </a:r>
            <a:r>
              <a:rPr lang="en-US" sz="2666" dirty="0" smtClean="0">
                <a:latin typeface="+mn-lt"/>
              </a:rPr>
              <a:t>help teens gain independent driving experience in the </a:t>
            </a:r>
            <a:r>
              <a:rPr lang="en-US" sz="2666" b="1" dirty="0" smtClean="0">
                <a:latin typeface="+mn-lt"/>
              </a:rPr>
              <a:t>safest conditions</a:t>
            </a:r>
            <a:r>
              <a:rPr lang="en-US" sz="2666" dirty="0" smtClean="0">
                <a:latin typeface="+mn-lt"/>
              </a:rPr>
              <a:t> &amp; </a:t>
            </a:r>
            <a:r>
              <a:rPr lang="en-US" sz="2666" b="1" dirty="0" smtClean="0">
                <a:latin typeface="+mn-lt"/>
              </a:rPr>
              <a:t>gradually introduce </a:t>
            </a:r>
            <a:r>
              <a:rPr lang="en-US" sz="2666" dirty="0" smtClean="0">
                <a:latin typeface="+mn-lt"/>
              </a:rPr>
              <a:t>them </a:t>
            </a:r>
            <a:r>
              <a:rPr lang="en-US" sz="2666" b="1" dirty="0" smtClean="0">
                <a:latin typeface="+mn-lt"/>
              </a:rPr>
              <a:t>to riskier conditions </a:t>
            </a:r>
            <a:r>
              <a:rPr lang="en-US" sz="2666" dirty="0" smtClean="0">
                <a:latin typeface="+mn-lt"/>
              </a:rPr>
              <a:t>as they become more experienced.</a:t>
            </a:r>
            <a:endParaRPr lang="en-US" dirty="0" smtClean="0"/>
          </a:p>
          <a:p>
            <a:r>
              <a:rPr lang="en-US" dirty="0" smtClean="0"/>
              <a:t>A good </a:t>
            </a:r>
            <a:r>
              <a:rPr lang="en-US" baseline="0" dirty="0" smtClean="0"/>
              <a:t>example is night driving. The VA state curfew for teens is midnight, but it gets dark much earlier than 12am. To help teens gain experience in night driving gradually, parents could set the curfew at 9pm for the first 3 months of driving. After 3 months, if the teen has demonstrated good driving behavior, the parents can extend the curfew to 10pm. 3 months later the curfew could be extended again to 11pm.</a:t>
            </a:r>
          </a:p>
        </p:txBody>
      </p:sp>
      <p:sp>
        <p:nvSpPr>
          <p:cNvPr id="4" name="Slide Number Placeholder 3"/>
          <p:cNvSpPr>
            <a:spLocks noGrp="1"/>
          </p:cNvSpPr>
          <p:nvPr>
            <p:ph type="sldNum" sz="quarter" idx="10"/>
          </p:nvPr>
        </p:nvSpPr>
        <p:spPr/>
        <p:txBody>
          <a:bodyPr/>
          <a:lstStyle/>
          <a:p>
            <a:fld id="{0FCB39D8-434E-43B3-9B4A-950760E9E49F}" type="slidenum">
              <a:rPr lang="en-US" smtClean="0"/>
              <a:pPr/>
              <a:t>5</a:t>
            </a:fld>
            <a:endParaRPr lang="en-US" dirty="0"/>
          </a:p>
        </p:txBody>
      </p:sp>
    </p:spTree>
    <p:extLst>
      <p:ext uri="{BB962C8B-B14F-4D97-AF65-F5344CB8AC3E}">
        <p14:creationId xmlns:p14="http://schemas.microsoft.com/office/powerpoint/2010/main" val="47711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Char char="•"/>
            </a:pPr>
            <a:r>
              <a:rPr lang="en-US" sz="1200" dirty="0" smtClean="0">
                <a:solidFill>
                  <a:schemeClr val="bg1"/>
                </a:solidFill>
                <a:latin typeface="Segoe UI Light" panose="020B0502040204020203" pitchFamily="34" charset="0"/>
              </a:rPr>
              <a:t>In this presentation, we want to help identify conditions that </a:t>
            </a:r>
            <a:r>
              <a:rPr lang="en-US" sz="1200" dirty="0" smtClean="0">
                <a:solidFill>
                  <a:srgbClr val="E35F49"/>
                </a:solidFill>
                <a:latin typeface="Segoe UI Light" panose="020B0502040204020203" pitchFamily="34" charset="0"/>
              </a:rPr>
              <a:t>increase risk </a:t>
            </a:r>
            <a:r>
              <a:rPr lang="en-US" sz="1200" dirty="0" smtClean="0">
                <a:solidFill>
                  <a:schemeClr val="bg1"/>
                </a:solidFill>
                <a:latin typeface="Segoe UI Light" panose="020B0502040204020203" pitchFamily="34" charset="0"/>
              </a:rPr>
              <a:t>for teen drivers and how to </a:t>
            </a:r>
            <a:r>
              <a:rPr lang="en-US" sz="1200" dirty="0" smtClean="0">
                <a:solidFill>
                  <a:srgbClr val="00B050"/>
                </a:solidFill>
                <a:latin typeface="Segoe UI Light" panose="020B0502040204020203" pitchFamily="34" charset="0"/>
              </a:rPr>
              <a:t>minimize that risk. </a:t>
            </a:r>
          </a:p>
          <a:p>
            <a:pPr marL="0" indent="0">
              <a:buFont typeface="Arial" pitchFamily="34" charset="0"/>
              <a:buChar char="•"/>
            </a:pPr>
            <a:r>
              <a:rPr lang="en-US" sz="1200" dirty="0" smtClean="0">
                <a:solidFill>
                  <a:schemeClr val="bg1"/>
                </a:solidFill>
                <a:latin typeface="Segoe UI Light" panose="020B0502040204020203" pitchFamily="34" charset="0"/>
              </a:rPr>
              <a:t>The information presented isn’t based on opinion or scare-tactics.</a:t>
            </a:r>
            <a:r>
              <a:rPr lang="en-US" sz="1200" baseline="0" dirty="0" smtClean="0">
                <a:solidFill>
                  <a:schemeClr val="bg1"/>
                </a:solidFill>
                <a:latin typeface="Segoe UI Light" panose="020B0502040204020203" pitchFamily="34" charset="0"/>
              </a:rPr>
              <a:t> </a:t>
            </a:r>
            <a:r>
              <a:rPr lang="en-US" sz="1200" dirty="0" smtClean="0">
                <a:solidFill>
                  <a:schemeClr val="bg1"/>
                </a:solidFill>
                <a:latin typeface="Segoe UI Light" panose="020B0502040204020203" pitchFamily="34" charset="0"/>
              </a:rPr>
              <a:t>All of the information in this presentation is backed by</a:t>
            </a:r>
            <a:r>
              <a:rPr lang="en-US" sz="1200" baseline="0" dirty="0" smtClean="0">
                <a:solidFill>
                  <a:schemeClr val="bg1"/>
                </a:solidFill>
                <a:latin typeface="Segoe UI Light" panose="020B0502040204020203" pitchFamily="34" charset="0"/>
              </a:rPr>
              <a:t> </a:t>
            </a:r>
            <a:r>
              <a:rPr lang="en-US" sz="1200" dirty="0" smtClean="0">
                <a:solidFill>
                  <a:schemeClr val="bg1"/>
                </a:solidFill>
                <a:latin typeface="Segoe UI Light" panose="020B0502040204020203" pitchFamily="34" charset="0"/>
              </a:rPr>
              <a:t>research.</a:t>
            </a:r>
            <a:endParaRPr lang="en-US" dirty="0" smtClean="0"/>
          </a:p>
        </p:txBody>
      </p:sp>
      <p:sp>
        <p:nvSpPr>
          <p:cNvPr id="4" name="Slide Number Placeholder 3"/>
          <p:cNvSpPr>
            <a:spLocks noGrp="1"/>
          </p:cNvSpPr>
          <p:nvPr>
            <p:ph type="sldNum" sz="quarter" idx="10"/>
          </p:nvPr>
        </p:nvSpPr>
        <p:spPr/>
        <p:txBody>
          <a:bodyPr/>
          <a:lstStyle/>
          <a:p>
            <a:fld id="{0FCB39D8-434E-43B3-9B4A-950760E9E49F}" type="slidenum">
              <a:rPr lang="en-US" smtClean="0"/>
              <a:pPr/>
              <a:t>6</a:t>
            </a:fld>
            <a:endParaRPr lang="en-US" dirty="0"/>
          </a:p>
        </p:txBody>
      </p:sp>
    </p:spTree>
    <p:extLst>
      <p:ext uri="{BB962C8B-B14F-4D97-AF65-F5344CB8AC3E}">
        <p14:creationId xmlns:p14="http://schemas.microsoft.com/office/powerpoint/2010/main" val="366056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latin typeface="+mn-lt"/>
              </a:rPr>
              <a:t>What are the greatest risk factors associated with teen driving?</a:t>
            </a: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FCB39D8-434E-43B3-9B4A-950760E9E49F}" type="slidenum">
              <a:rPr lang="en-US" smtClean="0"/>
              <a:pPr/>
              <a:t>7</a:t>
            </a:fld>
            <a:endParaRPr lang="en-US"/>
          </a:p>
        </p:txBody>
      </p:sp>
    </p:spTree>
    <p:extLst>
      <p:ext uri="{BB962C8B-B14F-4D97-AF65-F5344CB8AC3E}">
        <p14:creationId xmlns:p14="http://schemas.microsoft.com/office/powerpoint/2010/main" val="344507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7 major risks that teen</a:t>
            </a:r>
            <a:r>
              <a:rPr lang="en-US" baseline="0" dirty="0" smtClean="0"/>
              <a:t> driver’s face. *press next 7 times and state each risk*</a:t>
            </a:r>
            <a:endParaRPr lang="en-US" dirty="0" smtClean="0"/>
          </a:p>
          <a:p>
            <a:endParaRPr lang="en-US" dirty="0" smtClean="0"/>
          </a:p>
          <a:p>
            <a:r>
              <a:rPr lang="en-US" dirty="0" smtClean="0"/>
              <a:t>I am</a:t>
            </a:r>
            <a:r>
              <a:rPr lang="en-US" baseline="0" dirty="0" smtClean="0"/>
              <a:t> going to discuss each of these risks and provide research on their risk.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will see that w</a:t>
            </a:r>
            <a:r>
              <a:rPr lang="en-US" sz="1200" dirty="0" smtClean="0">
                <a:latin typeface="+mn-lt"/>
              </a:rPr>
              <a:t>hen one risk is introduced, the likelihood of another occurring is often higher and the situation riskier.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CB39D8-434E-43B3-9B4A-950760E9E49F}" type="slidenum">
              <a:rPr lang="en-US" smtClean="0"/>
              <a:pPr/>
              <a:t>8</a:t>
            </a:fld>
            <a:endParaRPr lang="en-US" dirty="0"/>
          </a:p>
        </p:txBody>
      </p:sp>
    </p:spTree>
    <p:extLst>
      <p:ext uri="{BB962C8B-B14F-4D97-AF65-F5344CB8AC3E}">
        <p14:creationId xmlns:p14="http://schemas.microsoft.com/office/powerpoint/2010/main" val="337977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Let’s</a:t>
            </a:r>
            <a:r>
              <a:rPr lang="en-US" sz="1200" baseline="0" dirty="0" smtClean="0"/>
              <a:t> start with speeding.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 third of all fatal teen crashes are speeding related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While some risky behaviors may decrease overtime, naturalistic driving studies have shown that teens’ </a:t>
            </a:r>
            <a:r>
              <a:rPr lang="en-US" sz="1200" b="1" dirty="0" smtClean="0"/>
              <a:t>speeding behavior has a tendency to increase over time</a:t>
            </a:r>
            <a:r>
              <a:rPr lang="en-US" sz="1200" dirty="0" smtClean="0"/>
              <a:t>, possibly due to confidence.</a:t>
            </a:r>
          </a:p>
          <a:p>
            <a:pPr marL="0" indent="0">
              <a:buFont typeface="Arial" pitchFamily="34" charset="0"/>
              <a:buChar char="•"/>
            </a:pPr>
            <a:r>
              <a:rPr lang="en-US" sz="1200" b="0" dirty="0" smtClean="0">
                <a:cs typeface="Arial" panose="020B0604020202020204" pitchFamily="34" charset="0"/>
              </a:rPr>
              <a:t>There</a:t>
            </a:r>
            <a:r>
              <a:rPr lang="en-US" sz="1200" b="0" baseline="0" dirty="0" smtClean="0">
                <a:cs typeface="Arial" panose="020B0604020202020204" pitchFamily="34" charset="0"/>
              </a:rPr>
              <a:t> is evidence that teens speed more at night and in the presence of peers.</a:t>
            </a:r>
            <a:endParaRPr lang="en-US" sz="1200" b="0" dirty="0" smtClean="0">
              <a:cs typeface="Arial" panose="020B0604020202020204" pitchFamily="34" charset="0"/>
            </a:endParaRPr>
          </a:p>
          <a:p>
            <a:pPr marL="0" indent="0">
              <a:buNone/>
            </a:pPr>
            <a:endParaRPr lang="en-US" sz="4400" b="1" dirty="0" smtClean="0">
              <a:cs typeface="Arial" panose="020B0604020202020204" pitchFamily="34" charset="0"/>
            </a:endParaRPr>
          </a:p>
          <a:p>
            <a:pPr>
              <a:buFont typeface="Arial" pitchFamily="34" charset="0"/>
              <a:buChar char="•"/>
            </a:pPr>
            <a:r>
              <a:rPr lang="en-US" sz="2800" dirty="0" smtClean="0">
                <a:cs typeface="Arial" panose="020B0604020202020204" pitchFamily="34" charset="0"/>
              </a:rPr>
              <a:t>Speeding is dangerous</a:t>
            </a:r>
            <a:r>
              <a:rPr lang="en-US" sz="2800" baseline="0" dirty="0" smtClean="0">
                <a:cs typeface="Arial" panose="020B0604020202020204" pitchFamily="34" charset="0"/>
              </a:rPr>
              <a:t> because it</a:t>
            </a:r>
            <a:r>
              <a:rPr lang="en-US" sz="2800" dirty="0" smtClean="0">
                <a:cs typeface="Arial" panose="020B0604020202020204" pitchFamily="34" charset="0"/>
              </a:rPr>
              <a:t> </a:t>
            </a:r>
            <a:r>
              <a:rPr lang="en-US" sz="2800" b="1" dirty="0" smtClean="0">
                <a:cs typeface="Arial" panose="020B0604020202020204" pitchFamily="34" charset="0"/>
              </a:rPr>
              <a:t>reduces the time you have to respond. </a:t>
            </a:r>
            <a:r>
              <a:rPr lang="en-US" sz="2800" b="0" dirty="0" smtClean="0">
                <a:cs typeface="Arial" panose="020B0604020202020204" pitchFamily="34" charset="0"/>
              </a:rPr>
              <a:t>*press next*</a:t>
            </a:r>
            <a:endParaRPr lang="en-US" sz="2800" b="1" dirty="0" smtClean="0">
              <a:cs typeface="Arial" panose="020B0604020202020204" pitchFamily="34" charset="0"/>
            </a:endParaRPr>
          </a:p>
          <a:p>
            <a:pPr>
              <a:buFont typeface="Arial" pitchFamily="34" charset="0"/>
              <a:buChar char="•"/>
            </a:pPr>
            <a:r>
              <a:rPr lang="en-US" sz="2400" dirty="0" smtClean="0">
                <a:cs typeface="Arial" panose="020B0604020202020204" pitchFamily="34" charset="0"/>
              </a:rPr>
              <a:t>If you have to slam on your brakes at 60 mph it will take 5 seconds to stop and in that time you travel 240</a:t>
            </a:r>
            <a:r>
              <a:rPr lang="en-US" sz="2400" baseline="0" dirty="0" smtClean="0">
                <a:cs typeface="Arial" panose="020B0604020202020204" pitchFamily="34" charset="0"/>
              </a:rPr>
              <a:t> feet.</a:t>
            </a:r>
          </a:p>
          <a:p>
            <a:pPr>
              <a:buFont typeface="Arial" pitchFamily="34" charset="0"/>
              <a:buChar char="•"/>
            </a:pPr>
            <a:r>
              <a:rPr lang="en-US" sz="2400" dirty="0" smtClean="0">
                <a:cs typeface="Arial" panose="020B0604020202020204" pitchFamily="34" charset="0"/>
              </a:rPr>
              <a:t>It’s also dangerous because the </a:t>
            </a:r>
            <a:r>
              <a:rPr lang="en-US" sz="2400" b="1" dirty="0" smtClean="0">
                <a:cs typeface="Arial" panose="020B0604020202020204" pitchFamily="34" charset="0"/>
              </a:rPr>
              <a:t>faster</a:t>
            </a:r>
            <a:r>
              <a:rPr lang="en-US" sz="2400" dirty="0" smtClean="0">
                <a:cs typeface="Arial" panose="020B0604020202020204" pitchFamily="34" charset="0"/>
              </a:rPr>
              <a:t> you go, the </a:t>
            </a:r>
            <a:r>
              <a:rPr lang="en-US" sz="2400" b="1" dirty="0" smtClean="0">
                <a:cs typeface="Arial" panose="020B0604020202020204" pitchFamily="34" charset="0"/>
              </a:rPr>
              <a:t>harder the impact</a:t>
            </a:r>
            <a:r>
              <a:rPr lang="en-US" sz="2400" dirty="0" smtClean="0">
                <a:cs typeface="Arial" panose="020B0604020202020204" pitchFamily="34" charset="0"/>
              </a:rPr>
              <a:t> of the crash, and the greater risk of </a:t>
            </a:r>
            <a:r>
              <a:rPr lang="en-US" sz="2400" b="1" dirty="0" smtClean="0">
                <a:cs typeface="Arial" panose="020B0604020202020204" pitchFamily="34" charset="0"/>
              </a:rPr>
              <a:t>death or injury</a:t>
            </a:r>
            <a:r>
              <a:rPr lang="en-US" sz="2400" dirty="0" smtClean="0">
                <a:cs typeface="Arial" panose="020B0604020202020204" pitchFamily="34" charset="0"/>
              </a:rPr>
              <a:t>.</a:t>
            </a:r>
            <a:endParaRPr lang="en-US" sz="2400" baseline="30000"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CB39D8-434E-43B3-9B4A-950760E9E49F}" type="slidenum">
              <a:rPr lang="en-US" smtClean="0"/>
              <a:pPr/>
              <a:t>9</a:t>
            </a:fld>
            <a:endParaRPr lang="en-US" dirty="0"/>
          </a:p>
        </p:txBody>
      </p:sp>
    </p:spTree>
    <p:extLst>
      <p:ext uri="{BB962C8B-B14F-4D97-AF65-F5344CB8AC3E}">
        <p14:creationId xmlns:p14="http://schemas.microsoft.com/office/powerpoint/2010/main" val="2462657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600201"/>
            <a:ext cx="9245600" cy="1470025"/>
          </a:xfrm>
        </p:spPr>
        <p:txBody>
          <a:bodyPr/>
          <a:lstStyle>
            <a:lvl1pPr algn="r">
              <a:defRPr>
                <a:solidFill>
                  <a:srgbClr val="66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3200400"/>
            <a:ext cx="9245600" cy="1752600"/>
          </a:xfrm>
        </p:spPr>
        <p:txBody>
          <a:bodyPr/>
          <a:lstStyle>
            <a:lvl1pPr marL="0" indent="0" algn="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3394FC-1E71-477C-AE75-48D7058EFEC2}" type="datetime1">
              <a:rPr lang="en-US" smtClean="0">
                <a:solidFill>
                  <a:prstClr val="white"/>
                </a:solidFill>
              </a:rPr>
              <a:pPr/>
              <a:t>1/24/2017</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Advancing Transportation Through Innovation</a:t>
            </a:r>
            <a:endParaRPr lang="en-US" dirty="0" smtClean="0">
              <a:solidFill>
                <a:prstClr val="white"/>
              </a:solidFill>
            </a:endParaRPr>
          </a:p>
        </p:txBody>
      </p:sp>
      <p:pic>
        <p:nvPicPr>
          <p:cNvPr id="6" name="Picture 3" descr="\\tomahawk.vtti.vt.edu\GroupsData\PR\Graphics\Logos\VTTI\PNG\VT_marn_cmyk_shld_VTT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800" y="6281070"/>
            <a:ext cx="2203451" cy="52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9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600" y="45974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3149600" y="409575"/>
            <a:ext cx="7315200" cy="4114800"/>
          </a:xfrm>
          <a:prstGeom prst="round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3149600" y="51641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DD022F-486C-4B0B-BDB9-5D56E42F86A2}" type="datetime1">
              <a:rPr lang="en-US" smtClean="0">
                <a:solidFill>
                  <a:prstClr val="white"/>
                </a:solidFill>
              </a:rPr>
              <a:pPr/>
              <a:t>1/24/2017</a:t>
            </a:fld>
            <a:endParaRPr lang="en-US">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4C1204FC-983C-4B3E-8159-068F0593A1E9}" type="slidenum">
              <a:rPr lang="en-US" smtClean="0">
                <a:solidFill>
                  <a:prstClr val="black">
                    <a:tint val="75000"/>
                  </a:prstClr>
                </a:solidFill>
              </a:rPr>
              <a:pPr/>
              <a:t>‹#›</a:t>
            </a:fld>
            <a:endParaRPr lang="en-US">
              <a:solidFill>
                <a:prstClr val="black">
                  <a:tint val="75000"/>
                </a:prstClr>
              </a:solidFill>
            </a:endParaRPr>
          </a:p>
        </p:txBody>
      </p:sp>
      <p:pic>
        <p:nvPicPr>
          <p:cNvPr id="8" name="Picture 3" descr="\\tomahawk.vtti.vt.edu\GroupsData\PR\Graphics\Logos\VTTI\PNG\VT_marn_cmyk_shld_VTT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800" y="6281070"/>
            <a:ext cx="2203451" cy="52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18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5748A-DFF1-457B-B624-D12E6786B840}" type="datetime1">
              <a:rPr lang="en-US" smtClean="0">
                <a:solidFill>
                  <a:prstClr val="white"/>
                </a:solidFill>
              </a:rPr>
              <a:pPr/>
              <a:t>1/24/2017</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4C1204FC-983C-4B3E-8159-068F0593A1E9}" type="slidenum">
              <a:rPr lang="en-US" smtClean="0">
                <a:solidFill>
                  <a:prstClr val="black">
                    <a:tint val="75000"/>
                  </a:prstClr>
                </a:solidFill>
              </a:rPr>
              <a:pPr/>
              <a:t>‹#›</a:t>
            </a:fld>
            <a:endParaRPr lang="en-US">
              <a:solidFill>
                <a:prstClr val="black">
                  <a:tint val="75000"/>
                </a:prstClr>
              </a:solidFill>
            </a:endParaRPr>
          </a:p>
        </p:txBody>
      </p:sp>
      <p:pic>
        <p:nvPicPr>
          <p:cNvPr id="7" name="Picture 3" descr="\\tomahawk.vtti.vt.edu\GroupsData\PR\Graphics\Logos\VTTI\PNG\VT_marn_cmyk_shld_VTT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800" y="6281070"/>
            <a:ext cx="2203451" cy="52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7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274639"/>
            <a:ext cx="6502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03BBE-6026-4EDB-A9A1-0C9941F6D984}" type="datetime1">
              <a:rPr lang="en-US" smtClean="0">
                <a:solidFill>
                  <a:prstClr val="white"/>
                </a:solidFill>
              </a:rPr>
              <a:pPr/>
              <a:t>1/24/2017</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4C1204FC-983C-4B3E-8159-068F0593A1E9}" type="slidenum">
              <a:rPr lang="en-US" smtClean="0">
                <a:solidFill>
                  <a:prstClr val="black">
                    <a:tint val="75000"/>
                  </a:prstClr>
                </a:solidFill>
              </a:rPr>
              <a:pPr/>
              <a:t>‹#›</a:t>
            </a:fld>
            <a:endParaRPr lang="en-US">
              <a:solidFill>
                <a:prstClr val="black">
                  <a:tint val="75000"/>
                </a:prstClr>
              </a:solidFill>
            </a:endParaRPr>
          </a:p>
        </p:txBody>
      </p:sp>
      <p:pic>
        <p:nvPicPr>
          <p:cNvPr id="7" name="Picture 3" descr="\\tomahawk.vtti.vt.edu\GroupsData\PR\Graphics\Logos\VTTI\PNG\VT_marn_cmyk_shld_VTT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800" y="6281070"/>
            <a:ext cx="2203451" cy="52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1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0" y="4797425"/>
            <a:ext cx="7315200" cy="566739"/>
          </a:xfrm>
        </p:spPr>
        <p:txBody>
          <a:bodyPr anchor="b"/>
          <a:lstStyle>
            <a:lvl1pPr algn="ctr">
              <a:defRPr sz="2667" b="1"/>
            </a:lvl1pPr>
          </a:lstStyle>
          <a:p>
            <a:r>
              <a:rPr lang="en-US" dirty="0" smtClean="0"/>
              <a:t>Questions?</a:t>
            </a:r>
            <a:endParaRPr lang="en-US" dirty="0"/>
          </a:p>
        </p:txBody>
      </p:sp>
      <p:sp>
        <p:nvSpPr>
          <p:cNvPr id="3" name="Picture Placeholder 2"/>
          <p:cNvSpPr>
            <a:spLocks noGrp="1"/>
          </p:cNvSpPr>
          <p:nvPr>
            <p:ph type="pic" idx="1"/>
          </p:nvPr>
        </p:nvSpPr>
        <p:spPr>
          <a:xfrm>
            <a:off x="3048000" y="609600"/>
            <a:ext cx="7315200" cy="4114800"/>
          </a:xfrm>
          <a:prstGeom prst="round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524000" y="6240937"/>
            <a:ext cx="3657600" cy="500063"/>
          </a:xfrm>
        </p:spPr>
        <p:txBody>
          <a:bodyPr/>
          <a:lstStyle>
            <a:lvl1pPr marL="0" indent="0" algn="l">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Name</a:t>
            </a:r>
          </a:p>
          <a:p>
            <a:pPr lvl="0"/>
            <a:r>
              <a:rPr lang="en-US" dirty="0" smtClean="0"/>
              <a:t>Contact</a:t>
            </a:r>
          </a:p>
        </p:txBody>
      </p:sp>
      <p:sp>
        <p:nvSpPr>
          <p:cNvPr id="6" name="Footer Placeholder 4"/>
          <p:cNvSpPr>
            <a:spLocks noGrp="1"/>
          </p:cNvSpPr>
          <p:nvPr>
            <p:ph type="ftr" sz="quarter" idx="11"/>
          </p:nvPr>
        </p:nvSpPr>
        <p:spPr>
          <a:xfrm>
            <a:off x="10355" y="5742353"/>
            <a:ext cx="1310445" cy="1066800"/>
          </a:xfrm>
        </p:spPr>
        <p:txBody>
          <a:bodyPr/>
          <a:lstStyle/>
          <a:p>
            <a:r>
              <a:rPr lang="en-US" smtClean="0">
                <a:solidFill>
                  <a:prstClr val="white"/>
                </a:solidFill>
              </a:rPr>
              <a:t>Advancing Transportation Through Innovation</a:t>
            </a:r>
            <a:endParaRPr lang="en-US" dirty="0">
              <a:solidFill>
                <a:prstClr val="white"/>
              </a:solidFill>
            </a:endParaRPr>
          </a:p>
        </p:txBody>
      </p:sp>
      <p:sp>
        <p:nvSpPr>
          <p:cNvPr id="7" name="Date Placeholder 3"/>
          <p:cNvSpPr>
            <a:spLocks noGrp="1"/>
          </p:cNvSpPr>
          <p:nvPr>
            <p:ph type="dt" sz="half" idx="10"/>
          </p:nvPr>
        </p:nvSpPr>
        <p:spPr>
          <a:xfrm>
            <a:off x="1" y="76200"/>
            <a:ext cx="1320800" cy="365125"/>
          </a:xfrm>
        </p:spPr>
        <p:txBody>
          <a:bodyPr/>
          <a:lstStyle/>
          <a:p>
            <a:fld id="{D6E9EF00-25FA-4AB2-84AF-ECCD7E1707F8}" type="datetime1">
              <a:rPr lang="en-US" smtClean="0">
                <a:solidFill>
                  <a:prstClr val="white"/>
                </a:solidFill>
              </a:rPr>
              <a:pPr/>
              <a:t>1/24/2017</a:t>
            </a:fld>
            <a:endParaRPr lang="en-US" dirty="0">
              <a:solidFill>
                <a:prstClr val="white"/>
              </a:solidFill>
            </a:endParaRPr>
          </a:p>
        </p:txBody>
      </p:sp>
      <p:pic>
        <p:nvPicPr>
          <p:cNvPr id="8" name="Picture 3" descr="\\tomahawk.vtti.vt.edu\GroupsData\PR\Graphics\Logos\VTTI\PNG\VT_marn_cmyk_shld_VTT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800" y="6281070"/>
            <a:ext cx="2203451" cy="52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21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72537-A05D-4C02-9299-BFCF93C29579}" type="datetime1">
              <a:rPr lang="en-US" smtClean="0">
                <a:solidFill>
                  <a:prstClr val="white"/>
                </a:solidFill>
              </a:rPr>
              <a:pPr/>
              <a:t>1/24/2017</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4C1204FC-983C-4B3E-8159-068F0593A1E9}" type="slidenum">
              <a:rPr lang="en-US" smtClean="0">
                <a:solidFill>
                  <a:prstClr val="black">
                    <a:tint val="75000"/>
                  </a:prstClr>
                </a:solidFill>
              </a:rPr>
              <a:pPr/>
              <a:t>‹#›</a:t>
            </a:fld>
            <a:endParaRPr lang="en-US">
              <a:solidFill>
                <a:prstClr val="black">
                  <a:tint val="75000"/>
                </a:prstClr>
              </a:solidFill>
            </a:endParaRPr>
          </a:p>
        </p:txBody>
      </p:sp>
      <p:pic>
        <p:nvPicPr>
          <p:cNvPr id="7" name="Picture 3" descr="\\tomahawk.vtti.vt.edu\GroupsData\PR\Graphics\Logos\VTTI\PNG\VT_marn_cmyk_shld_VTT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800" y="6281070"/>
            <a:ext cx="2203451" cy="52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39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19E4D-F845-4E20-88C5-982234AE153D}" type="datetime1">
              <a:rPr lang="en-US" smtClean="0">
                <a:solidFill>
                  <a:prstClr val="white"/>
                </a:solidFill>
              </a:rPr>
              <a:pPr/>
              <a:t>1/24/2017</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4C1204FC-983C-4B3E-8159-068F0593A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3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1" y="4406902"/>
            <a:ext cx="9245601" cy="1442791"/>
          </a:xfrm>
        </p:spPr>
        <p:txBody>
          <a:bodyPr anchor="t"/>
          <a:lstStyle>
            <a:lvl1pPr algn="l">
              <a:defRPr sz="5333" b="1" cap="all">
                <a:solidFill>
                  <a:srgbClr val="66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41601" y="2906714"/>
            <a:ext cx="9245601" cy="15890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CE8646-32AC-41B3-9C77-A3B51A6C41CE}" type="datetime1">
              <a:rPr lang="en-US" smtClean="0">
                <a:solidFill>
                  <a:prstClr val="white"/>
                </a:solidFill>
              </a:rPr>
              <a:pPr/>
              <a:t>1/24/2017</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4C1204FC-983C-4B3E-8159-068F0593A1E9}" type="slidenum">
              <a:rPr lang="en-US" smtClean="0">
                <a:solidFill>
                  <a:prstClr val="black">
                    <a:tint val="75000"/>
                  </a:prstClr>
                </a:solidFill>
              </a:rPr>
              <a:pPr/>
              <a:t>‹#›</a:t>
            </a:fld>
            <a:endParaRPr lang="en-US">
              <a:solidFill>
                <a:prstClr val="black">
                  <a:tint val="75000"/>
                </a:prstClr>
              </a:solidFill>
            </a:endParaRPr>
          </a:p>
        </p:txBody>
      </p:sp>
      <p:pic>
        <p:nvPicPr>
          <p:cNvPr id="7" name="Picture 3" descr="\\tomahawk.vtti.vt.edu\GroupsData\PR\Graphics\Logos\VTTI\PNG\VT_marn_cmyk_shld_VTT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800" y="6281070"/>
            <a:ext cx="2203451" cy="52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1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1600200"/>
            <a:ext cx="50800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05600" y="1600201"/>
            <a:ext cx="52832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C2B12D-4D3B-4D7C-BB84-F9D296782C8D}" type="datetime1">
              <a:rPr lang="en-US" smtClean="0">
                <a:solidFill>
                  <a:prstClr val="white"/>
                </a:solidFill>
              </a:rPr>
              <a:pPr/>
              <a:t>1/24/2017</a:t>
            </a:fld>
            <a:endParaRPr lang="en-US">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4C1204FC-983C-4B3E-8159-068F0593A1E9}" type="slidenum">
              <a:rPr lang="en-US" smtClean="0">
                <a:solidFill>
                  <a:prstClr val="black">
                    <a:tint val="75000"/>
                  </a:prstClr>
                </a:solidFill>
              </a:rPr>
              <a:pPr/>
              <a:t>‹#›</a:t>
            </a:fld>
            <a:endParaRPr lang="en-US">
              <a:solidFill>
                <a:prstClr val="black">
                  <a:tint val="75000"/>
                </a:prstClr>
              </a:solidFill>
            </a:endParaRPr>
          </a:p>
        </p:txBody>
      </p:sp>
      <p:pic>
        <p:nvPicPr>
          <p:cNvPr id="8" name="Picture 3" descr="\\tomahawk.vtti.vt.edu\GroupsData\PR\Graphics\Logos\VTTI\PNG\VT_marn_cmyk_shld_VTT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800" y="6281070"/>
            <a:ext cx="2203451" cy="52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0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22400" y="1535113"/>
            <a:ext cx="5181600"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1422400" y="2174875"/>
            <a:ext cx="5181600"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1" y="1535113"/>
            <a:ext cx="5283200"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705601" y="2174875"/>
            <a:ext cx="5283200"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93B1A5-5BF1-4EB8-BE5F-E04812C83EBC}" type="datetime1">
              <a:rPr lang="en-US" smtClean="0">
                <a:solidFill>
                  <a:prstClr val="white"/>
                </a:solidFill>
              </a:rPr>
              <a:pPr/>
              <a:t>1/24/2017</a:t>
            </a:fld>
            <a:endParaRPr lang="en-US">
              <a:solidFill>
                <a:prstClr val="white"/>
              </a:solidFill>
            </a:endParaRPr>
          </a:p>
        </p:txBody>
      </p:sp>
      <p:sp>
        <p:nvSpPr>
          <p:cNvPr id="8" name="Footer Placeholder 7"/>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4C1204FC-983C-4B3E-8159-068F0593A1E9}" type="slidenum">
              <a:rPr lang="en-US" smtClean="0">
                <a:solidFill>
                  <a:prstClr val="black">
                    <a:tint val="75000"/>
                  </a:prstClr>
                </a:solidFill>
              </a:rPr>
              <a:pPr/>
              <a:t>‹#›</a:t>
            </a:fld>
            <a:endParaRPr lang="en-US">
              <a:solidFill>
                <a:prstClr val="black">
                  <a:tint val="75000"/>
                </a:prstClr>
              </a:solidFill>
            </a:endParaRPr>
          </a:p>
        </p:txBody>
      </p:sp>
      <p:pic>
        <p:nvPicPr>
          <p:cNvPr id="10" name="Picture 3" descr="\\tomahawk.vtti.vt.edu\GroupsData\PR\Graphics\Logos\VTTI\PNG\VT_marn_cmyk_shld_VTT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800" y="6281070"/>
            <a:ext cx="2203451" cy="52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56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A8850-9BE6-4CDA-9FF7-A9F0E09AB6B1}" type="datetime1">
              <a:rPr lang="en-US" smtClean="0">
                <a:solidFill>
                  <a:prstClr val="white"/>
                </a:solidFill>
              </a:rPr>
              <a:pPr/>
              <a:t>1/24/2017</a:t>
            </a:fld>
            <a:endParaRPr lang="en-US">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4C1204FC-983C-4B3E-8159-068F0593A1E9}" type="slidenum">
              <a:rPr lang="en-US" smtClean="0">
                <a:solidFill>
                  <a:prstClr val="black">
                    <a:tint val="75000"/>
                  </a:prstClr>
                </a:solidFill>
              </a:rPr>
              <a:pPr/>
              <a:t>‹#›</a:t>
            </a:fld>
            <a:endParaRPr lang="en-US">
              <a:solidFill>
                <a:prstClr val="black">
                  <a:tint val="75000"/>
                </a:prstClr>
              </a:solidFill>
            </a:endParaRPr>
          </a:p>
        </p:txBody>
      </p:sp>
      <p:pic>
        <p:nvPicPr>
          <p:cNvPr id="6" name="Picture 3" descr="\\tomahawk.vtti.vt.edu\GroupsData\PR\Graphics\Logos\VTTI\PNG\VT_marn_cmyk_shld_VTT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800" y="6281070"/>
            <a:ext cx="2203451" cy="52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71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6587C-1D69-4FBE-8B2B-094328E0BFDA}" type="datetime1">
              <a:rPr lang="en-US" smtClean="0">
                <a:solidFill>
                  <a:prstClr val="white"/>
                </a:solidFill>
              </a:rPr>
              <a:pPr/>
              <a:t>1/24/2017</a:t>
            </a:fld>
            <a:endParaRPr lang="en-US">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4C1204FC-983C-4B3E-8159-068F0593A1E9}" type="slidenum">
              <a:rPr lang="en-US" smtClean="0">
                <a:solidFill>
                  <a:prstClr val="black">
                    <a:tint val="75000"/>
                  </a:prstClr>
                </a:solidFill>
              </a:rPr>
              <a:pPr/>
              <a:t>‹#›</a:t>
            </a:fld>
            <a:endParaRPr lang="en-US">
              <a:solidFill>
                <a:prstClr val="black">
                  <a:tint val="75000"/>
                </a:prstClr>
              </a:solidFill>
            </a:endParaRPr>
          </a:p>
        </p:txBody>
      </p:sp>
      <p:pic>
        <p:nvPicPr>
          <p:cNvPr id="5" name="Picture 3" descr="\\tomahawk.vtti.vt.edu\GroupsData\PR\Graphics\Logos\VTTI\PNG\VT_marn_cmyk_shld_VTT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800" y="6281070"/>
            <a:ext cx="2203451" cy="52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716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2400" y="285749"/>
            <a:ext cx="4470401"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5994400" y="273052"/>
            <a:ext cx="5892800"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22400" y="1447802"/>
            <a:ext cx="4470401"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3F8F1-176B-4DAC-8F76-5FA232D486C5}" type="datetime1">
              <a:rPr lang="en-US" smtClean="0">
                <a:solidFill>
                  <a:prstClr val="white"/>
                </a:solidFill>
              </a:rPr>
              <a:pPr/>
              <a:t>1/24/2017</a:t>
            </a:fld>
            <a:endParaRPr lang="en-US">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4C1204FC-983C-4B3E-8159-068F0593A1E9}" type="slidenum">
              <a:rPr lang="en-US" smtClean="0">
                <a:solidFill>
                  <a:prstClr val="black">
                    <a:tint val="75000"/>
                  </a:prstClr>
                </a:solidFill>
              </a:rPr>
              <a:pPr/>
              <a:t>‹#›</a:t>
            </a:fld>
            <a:endParaRPr lang="en-US">
              <a:solidFill>
                <a:prstClr val="black">
                  <a:tint val="75000"/>
                </a:prstClr>
              </a:solidFill>
            </a:endParaRPr>
          </a:p>
        </p:txBody>
      </p:sp>
      <p:pic>
        <p:nvPicPr>
          <p:cNvPr id="8" name="Picture 3" descr="\\tomahawk.vtti.vt.edu\GroupsData\PR\Graphics\Logos\VTTI\PNG\VT_marn_cmyk_shld_VTT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800" y="6281070"/>
            <a:ext cx="2203451" cy="52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2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flipH="1">
            <a:off x="-1" y="0"/>
            <a:ext cx="1320800" cy="68748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422400" y="274639"/>
            <a:ext cx="10566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22400" y="1600201"/>
            <a:ext cx="10566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76200"/>
            <a:ext cx="1320800" cy="365125"/>
          </a:xfrm>
          <a:prstGeom prst="rect">
            <a:avLst/>
          </a:prstGeom>
        </p:spPr>
        <p:txBody>
          <a:bodyPr vert="horz" lIns="91440" tIns="45720" rIns="91440" bIns="45720" rtlCol="0" anchor="ctr"/>
          <a:lstStyle>
            <a:lvl1pPr algn="ctr">
              <a:defRPr sz="1333">
                <a:solidFill>
                  <a:schemeClr val="bg1"/>
                </a:solidFill>
                <a:latin typeface="Arial" panose="020B0604020202020204" pitchFamily="34" charset="0"/>
                <a:cs typeface="Arial" panose="020B0604020202020204" pitchFamily="34" charset="0"/>
              </a:defRPr>
            </a:lvl1pPr>
          </a:lstStyle>
          <a:p>
            <a:fld id="{064A6298-18E5-4B6D-AD3B-2149BB58FEB2}" type="datetime1">
              <a:rPr lang="en-US" smtClean="0">
                <a:solidFill>
                  <a:prstClr val="white"/>
                </a:solidFill>
              </a:rPr>
              <a:pPr/>
              <a:t>1/24/2017</a:t>
            </a:fld>
            <a:endParaRPr lang="en-US" dirty="0">
              <a:solidFill>
                <a:prstClr val="white"/>
              </a:solidFill>
            </a:endParaRPr>
          </a:p>
        </p:txBody>
      </p:sp>
      <p:sp>
        <p:nvSpPr>
          <p:cNvPr id="5" name="Footer Placeholder 4"/>
          <p:cNvSpPr>
            <a:spLocks noGrp="1"/>
          </p:cNvSpPr>
          <p:nvPr>
            <p:ph type="ftr" sz="quarter" idx="3"/>
          </p:nvPr>
        </p:nvSpPr>
        <p:spPr>
          <a:xfrm>
            <a:off x="1" y="5765800"/>
            <a:ext cx="1320799" cy="1066800"/>
          </a:xfrm>
          <a:prstGeom prst="rect">
            <a:avLst/>
          </a:prstGeom>
        </p:spPr>
        <p:txBody>
          <a:bodyPr vert="horz" lIns="91440" tIns="45720" rIns="91440" bIns="45720" rtlCol="0" anchor="ctr"/>
          <a:lstStyle>
            <a:lvl1pPr algn="ctr">
              <a:defRPr sz="1200" i="1">
                <a:solidFill>
                  <a:schemeClr val="bg1"/>
                </a:solidFill>
                <a:latin typeface="Arial" panose="020B0604020202020204" pitchFamily="34" charset="0"/>
                <a:cs typeface="Arial" panose="020B0604020202020204" pitchFamily="34" charset="0"/>
              </a:defRPr>
            </a:lvl1pPr>
          </a:lstStyle>
          <a:p>
            <a:r>
              <a:rPr lang="en-US" dirty="0" smtClean="0">
                <a:solidFill>
                  <a:prstClr val="white"/>
                </a:solidFill>
              </a:rPr>
              <a:t>Advancing Transportation Through Innovation</a:t>
            </a:r>
            <a:endParaRPr lang="en-US" dirty="0">
              <a:solidFill>
                <a:prstClr val="white"/>
              </a:solidFill>
            </a:endParaRPr>
          </a:p>
        </p:txBody>
      </p:sp>
      <p:sp>
        <p:nvSpPr>
          <p:cNvPr id="6" name="Slide Number Placeholder 5"/>
          <p:cNvSpPr>
            <a:spLocks noGrp="1"/>
          </p:cNvSpPr>
          <p:nvPr>
            <p:ph type="sldNum" sz="quarter" idx="4"/>
          </p:nvPr>
        </p:nvSpPr>
        <p:spPr>
          <a:xfrm>
            <a:off x="1422400" y="6375400"/>
            <a:ext cx="2844800" cy="365125"/>
          </a:xfrm>
          <a:prstGeom prst="rect">
            <a:avLst/>
          </a:prstGeom>
        </p:spPr>
        <p:txBody>
          <a:bodyPr vert="horz" lIns="91440" tIns="45720" rIns="91440" bIns="45720" rtlCol="0" anchor="ctr"/>
          <a:lstStyle>
            <a:lvl1pPr algn="l">
              <a:defRPr sz="1333">
                <a:solidFill>
                  <a:schemeClr val="tx1">
                    <a:tint val="75000"/>
                  </a:schemeClr>
                </a:solidFill>
                <a:latin typeface="Arial" panose="020B0604020202020204" pitchFamily="34" charset="0"/>
                <a:cs typeface="Arial" panose="020B0604020202020204" pitchFamily="34" charset="0"/>
              </a:defRPr>
            </a:lvl1pPr>
          </a:lstStyle>
          <a:p>
            <a:fld id="{4C1204FC-983C-4B3E-8159-068F0593A1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195962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Lst>
  <p:hf hdr="0"/>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Clr>
          <a:srgbClr val="660000"/>
        </a:buClr>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Clr>
          <a:srgbClr val="660000"/>
        </a:buClr>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Clr>
          <a:srgbClr val="660000"/>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Clr>
          <a:srgbClr val="660000"/>
        </a:buClr>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Clr>
          <a:srgbClr val="660000"/>
        </a:buClr>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hemeOverride" Target="../theme/themeOverride5.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hemeOverride" Target="../theme/themeOverride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hemeOverride" Target="../theme/themeOverride8.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hemeOverride" Target="../theme/themeOverride9.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hemeOverride" Target="../theme/themeOverride10.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hemeOverride" Target="../theme/themeOverride1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hemeOverride" Target="../theme/themeOverride13.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hemeOverride" Target="../theme/themeOverride14.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hemeOverride" Target="../theme/themeOverride15.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4.xml"/><Relationship Id="rId7" Type="http://schemas.openxmlformats.org/officeDocument/2006/relationships/chart" Target="../charts/chart3.xml"/><Relationship Id="rId2" Type="http://schemas.openxmlformats.org/officeDocument/2006/relationships/slideLayout" Target="../slideLayouts/slideLayout8.xml"/><Relationship Id="rId1" Type="http://schemas.openxmlformats.org/officeDocument/2006/relationships/themeOverride" Target="../theme/themeOverride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jpg"/><Relationship Id="rId9"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13359" y="134656"/>
            <a:ext cx="11439090" cy="2696226"/>
          </a:xfrm>
        </p:spPr>
        <p:txBody>
          <a:bodyPr>
            <a:noAutofit/>
          </a:bodyPr>
          <a:lstStyle/>
          <a:p>
            <a:r>
              <a:rPr lang="en-US" sz="6000" b="1" dirty="0" smtClean="0">
                <a:latin typeface="+mj-lt"/>
              </a:rPr>
              <a:t>VIRGINIA LICENSING CEREMONY</a:t>
            </a:r>
            <a:endParaRPr lang="en-US" sz="6000" b="1" dirty="0">
              <a:latin typeface="+mj-lt"/>
            </a:endParaRPr>
          </a:p>
        </p:txBody>
      </p:sp>
      <p:sp>
        <p:nvSpPr>
          <p:cNvPr id="3" name="Subtitle 2"/>
          <p:cNvSpPr>
            <a:spLocks noGrp="1"/>
          </p:cNvSpPr>
          <p:nvPr>
            <p:ph type="subTitle" idx="1"/>
          </p:nvPr>
        </p:nvSpPr>
        <p:spPr>
          <a:xfrm>
            <a:off x="1503123" y="3331923"/>
            <a:ext cx="10239697" cy="2442575"/>
          </a:xfrm>
        </p:spPr>
        <p:txBody>
          <a:bodyPr>
            <a:normAutofit/>
          </a:bodyPr>
          <a:lstStyle/>
          <a:p>
            <a:r>
              <a:rPr lang="en-US" dirty="0" smtClean="0">
                <a:latin typeface="+mn-lt"/>
              </a:rPr>
              <a:t>Judge [Name]</a:t>
            </a:r>
          </a:p>
          <a:p>
            <a:r>
              <a:rPr lang="en-US" dirty="0" smtClean="0">
                <a:latin typeface="+mn-lt"/>
              </a:rPr>
              <a:t>[County Name] Juvenile District Court </a:t>
            </a:r>
          </a:p>
          <a:p>
            <a:fld id="{3FA2317F-FEF3-49E2-A6AB-CA7B0F5CCD50}" type="datetime2">
              <a:rPr lang="en-US">
                <a:latin typeface="+mn-lt"/>
              </a:rPr>
              <a:pPr/>
              <a:t>Tuesday, January 24, 2017</a:t>
            </a:fld>
            <a:endParaRPr lang="en-US" dirty="0" smtClean="0">
              <a:latin typeface="+mn-lt"/>
            </a:endParaRPr>
          </a:p>
        </p:txBody>
      </p:sp>
    </p:spTree>
    <p:extLst>
      <p:ext uri="{BB962C8B-B14F-4D97-AF65-F5344CB8AC3E}">
        <p14:creationId xmlns:p14="http://schemas.microsoft.com/office/powerpoint/2010/main" val="22031612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p:cNvSpPr>
          <p:nvPr/>
        </p:nvSpPr>
        <p:spPr>
          <a:xfrm>
            <a:off x="1246908" y="365125"/>
            <a:ext cx="1010689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0" name="Content Placeholder 3"/>
          <p:cNvSpPr txBox="1">
            <a:spLocks/>
          </p:cNvSpPr>
          <p:nvPr/>
        </p:nvSpPr>
        <p:spPr>
          <a:xfrm>
            <a:off x="1401244" y="1052686"/>
            <a:ext cx="5625198" cy="21922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smtClean="0">
              <a:solidFill>
                <a:schemeClr val="bg1"/>
              </a:solidFill>
              <a:cs typeface="Arial" panose="020B0604020202020204" pitchFamily="34" charset="0"/>
            </a:endParaRPr>
          </a:p>
        </p:txBody>
      </p:sp>
      <p:sp>
        <p:nvSpPr>
          <p:cNvPr id="8" name="Title 2"/>
          <p:cNvSpPr txBox="1">
            <a:spLocks/>
          </p:cNvSpPr>
          <p:nvPr/>
        </p:nvSpPr>
        <p:spPr>
          <a:xfrm>
            <a:off x="3551019" y="763869"/>
            <a:ext cx="5498667" cy="10022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Segoe UI Light" panose="020B0502040204020203" pitchFamily="34" charset="0"/>
                <a:cs typeface="Arial" panose="020B0604020202020204" pitchFamily="34" charset="0"/>
              </a:rPr>
              <a:t>Driving at Night</a:t>
            </a:r>
            <a:endParaRPr lang="en-US" sz="5400" dirty="0">
              <a:solidFill>
                <a:schemeClr val="bg1"/>
              </a:solidFill>
              <a:latin typeface="Segoe UI Light" panose="020B0502040204020203" pitchFamily="34" charset="0"/>
              <a:cs typeface="Arial" panose="020B0604020202020204" pitchFamily="34" charset="0"/>
            </a:endParaRPr>
          </a:p>
        </p:txBody>
      </p:sp>
      <p:sp>
        <p:nvSpPr>
          <p:cNvPr id="31" name="Content Placeholder 3"/>
          <p:cNvSpPr txBox="1">
            <a:spLocks/>
          </p:cNvSpPr>
          <p:nvPr/>
        </p:nvSpPr>
        <p:spPr>
          <a:xfrm>
            <a:off x="8285246" y="5914316"/>
            <a:ext cx="4366305" cy="7928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Tree>
    <p:extLst>
      <p:ext uri="{BB962C8B-B14F-4D97-AF65-F5344CB8AC3E}">
        <p14:creationId xmlns:p14="http://schemas.microsoft.com/office/powerpoint/2010/main" val="38967369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2"/>
          <p:cNvSpPr txBox="1">
            <a:spLocks/>
          </p:cNvSpPr>
          <p:nvPr/>
        </p:nvSpPr>
        <p:spPr>
          <a:xfrm>
            <a:off x="7137400" y="2297536"/>
            <a:ext cx="591028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bg1"/>
                </a:solidFill>
                <a:latin typeface="Segoe UI Light" panose="020B0502040204020203" pitchFamily="34" charset="0"/>
                <a:cs typeface="Arial" panose="020B0604020202020204" pitchFamily="34" charset="0"/>
              </a:rPr>
              <a:t>Distracted</a:t>
            </a:r>
            <a:r>
              <a:rPr lang="en-US" sz="4800" b="1" dirty="0" smtClean="0">
                <a:solidFill>
                  <a:schemeClr val="bg1"/>
                </a:solidFill>
                <a:cs typeface="Arial" panose="020B0604020202020204" pitchFamily="34" charset="0"/>
              </a:rPr>
              <a:t> </a:t>
            </a:r>
            <a:r>
              <a:rPr lang="en-US" sz="4800" dirty="0" smtClean="0">
                <a:solidFill>
                  <a:schemeClr val="bg1"/>
                </a:solidFill>
                <a:latin typeface="Segoe UI Light" panose="020B0502040204020203" pitchFamily="34" charset="0"/>
                <a:cs typeface="Arial" panose="020B0604020202020204" pitchFamily="34" charset="0"/>
              </a:rPr>
              <a:t>Driving</a:t>
            </a:r>
            <a:endParaRPr lang="en-US" sz="4800" dirty="0">
              <a:solidFill>
                <a:schemeClr val="bg1"/>
              </a:solidFill>
              <a:latin typeface="Segoe UI Light" panose="020B0502040204020203" pitchFamily="34" charset="0"/>
              <a:cs typeface="Arial" panose="020B0604020202020204" pitchFamily="34" charset="0"/>
            </a:endParaRPr>
          </a:p>
        </p:txBody>
      </p:sp>
      <p:pic>
        <p:nvPicPr>
          <p:cNvPr id="28" name="Picture 27"/>
          <p:cNvPicPr>
            <a:picLocks noChangeAspect="1"/>
          </p:cNvPicPr>
          <p:nvPr/>
        </p:nvPicPr>
        <p:blipFill rotWithShape="1">
          <a:blip r:embed="rId5" cstate="print"/>
          <a:srcRect l="692"/>
          <a:stretch/>
        </p:blipFill>
        <p:spPr>
          <a:xfrm>
            <a:off x="1028699" y="1164177"/>
            <a:ext cx="4107741" cy="4639458"/>
          </a:xfrm>
          <a:prstGeom prst="rect">
            <a:avLst/>
          </a:prstGeom>
        </p:spPr>
      </p:pic>
      <p:pic>
        <p:nvPicPr>
          <p:cNvPr id="20" name="Picture 19"/>
          <p:cNvPicPr>
            <a:picLocks noChangeAspect="1"/>
          </p:cNvPicPr>
          <p:nvPr/>
        </p:nvPicPr>
        <p:blipFill rotWithShape="1">
          <a:blip r:embed="rId6" cstate="print"/>
          <a:srcRect l="6090" t="23124" r="68809" b="1690"/>
          <a:stretch/>
        </p:blipFill>
        <p:spPr>
          <a:xfrm>
            <a:off x="2146434" y="2000177"/>
            <a:ext cx="2905125" cy="600148"/>
          </a:xfrm>
          <a:prstGeom prst="rect">
            <a:avLst/>
          </a:prstGeom>
        </p:spPr>
      </p:pic>
      <p:pic>
        <p:nvPicPr>
          <p:cNvPr id="19" name="Picture 18"/>
          <p:cNvPicPr>
            <a:picLocks noChangeAspect="1"/>
          </p:cNvPicPr>
          <p:nvPr/>
        </p:nvPicPr>
        <p:blipFill rotWithShape="1">
          <a:blip r:embed="rId6" cstate="print"/>
          <a:srcRect l="6090" t="23124" r="68809" b="1690"/>
          <a:stretch/>
        </p:blipFill>
        <p:spPr>
          <a:xfrm>
            <a:off x="2146434" y="2600326"/>
            <a:ext cx="2905125" cy="757976"/>
          </a:xfrm>
          <a:prstGeom prst="rect">
            <a:avLst/>
          </a:prstGeom>
        </p:spPr>
      </p:pic>
      <p:pic>
        <p:nvPicPr>
          <p:cNvPr id="18" name="Picture 17"/>
          <p:cNvPicPr>
            <a:picLocks noChangeAspect="1"/>
          </p:cNvPicPr>
          <p:nvPr/>
        </p:nvPicPr>
        <p:blipFill rotWithShape="1">
          <a:blip r:embed="rId6" cstate="print"/>
          <a:srcRect l="6090" t="23124" r="68809" b="1690"/>
          <a:stretch/>
        </p:blipFill>
        <p:spPr>
          <a:xfrm>
            <a:off x="2146433" y="3436324"/>
            <a:ext cx="2905125" cy="695703"/>
          </a:xfrm>
          <a:prstGeom prst="rect">
            <a:avLst/>
          </a:prstGeom>
        </p:spPr>
      </p:pic>
      <p:pic>
        <p:nvPicPr>
          <p:cNvPr id="15" name="Picture 14"/>
          <p:cNvPicPr>
            <a:picLocks noChangeAspect="1"/>
          </p:cNvPicPr>
          <p:nvPr/>
        </p:nvPicPr>
        <p:blipFill rotWithShape="1">
          <a:blip r:embed="rId6" cstate="print"/>
          <a:srcRect l="6090" t="23124" r="68809" b="1690"/>
          <a:stretch/>
        </p:blipFill>
        <p:spPr>
          <a:xfrm>
            <a:off x="2146432" y="4210049"/>
            <a:ext cx="2905125" cy="812957"/>
          </a:xfrm>
          <a:prstGeom prst="rect">
            <a:avLst/>
          </a:prstGeom>
        </p:spPr>
      </p:pic>
    </p:spTree>
    <p:extLst>
      <p:ext uri="{BB962C8B-B14F-4D97-AF65-F5344CB8AC3E}">
        <p14:creationId xmlns:p14="http://schemas.microsoft.com/office/powerpoint/2010/main" val="29032185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2"/>
          <p:cNvSpPr txBox="1">
            <a:spLocks/>
          </p:cNvSpPr>
          <p:nvPr/>
        </p:nvSpPr>
        <p:spPr>
          <a:xfrm>
            <a:off x="6781800" y="204987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bg1"/>
                </a:solidFill>
                <a:latin typeface="Segoe UI Light" panose="020B0502040204020203" pitchFamily="34" charset="0"/>
              </a:rPr>
              <a:t>Seatbelt Non-use</a:t>
            </a:r>
            <a:endParaRPr lang="en-US" sz="4800"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14213645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wp.driving.co.uk/get/2015/01/crash-with-no-seatbe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595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1676400" y="254000"/>
            <a:ext cx="10515600" cy="711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bg1"/>
                </a:solidFill>
                <a:latin typeface="Segoe UI Light" panose="020B0502040204020203" pitchFamily="34" charset="0"/>
                <a:cs typeface="Arial" panose="020B0604020202020204" pitchFamily="34" charset="0"/>
              </a:rPr>
              <a:t>Presence of Teen Passengers</a:t>
            </a:r>
            <a:endParaRPr lang="en-US" sz="4800" dirty="0">
              <a:solidFill>
                <a:schemeClr val="bg1"/>
              </a:solidFill>
              <a:latin typeface="Segoe UI Light" panose="020B0502040204020203" pitchFamily="34" charset="0"/>
              <a:cs typeface="Arial" panose="020B0604020202020204" pitchFamily="34" charset="0"/>
            </a:endParaRPr>
          </a:p>
        </p:txBody>
      </p:sp>
    </p:spTree>
    <p:extLst>
      <p:ext uri="{BB962C8B-B14F-4D97-AF65-F5344CB8AC3E}">
        <p14:creationId xmlns:p14="http://schemas.microsoft.com/office/powerpoint/2010/main" val="35038724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2"/>
          <p:cNvSpPr txBox="1">
            <a:spLocks/>
          </p:cNvSpPr>
          <p:nvPr/>
        </p:nvSpPr>
        <p:spPr>
          <a:xfrm>
            <a:off x="489858" y="2931680"/>
            <a:ext cx="10515600" cy="14628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n>
                  <a:solidFill>
                    <a:sysClr val="windowText" lastClr="000000"/>
                  </a:solidFill>
                </a:ln>
                <a:latin typeface="Segoe UI Light" panose="020B0502040204020203" pitchFamily="34" charset="0"/>
              </a:rPr>
              <a:t>Primary Access </a:t>
            </a:r>
          </a:p>
          <a:p>
            <a:r>
              <a:rPr lang="en-US" dirty="0" smtClean="0">
                <a:ln>
                  <a:solidFill>
                    <a:sysClr val="windowText" lastClr="000000"/>
                  </a:solidFill>
                </a:ln>
                <a:latin typeface="Segoe UI Light" panose="020B0502040204020203" pitchFamily="34" charset="0"/>
              </a:rPr>
              <a:t>to a Vehicle</a:t>
            </a:r>
            <a:endParaRPr lang="en-US" dirty="0">
              <a:ln>
                <a:solidFill>
                  <a:sysClr val="windowText" lastClr="000000"/>
                </a:solidFill>
              </a:ln>
              <a:latin typeface="Segoe UI Light" panose="020B0502040204020203" pitchFamily="34" charset="0"/>
            </a:endParaRPr>
          </a:p>
        </p:txBody>
      </p:sp>
    </p:spTree>
    <p:extLst>
      <p:ext uri="{BB962C8B-B14F-4D97-AF65-F5344CB8AC3E}">
        <p14:creationId xmlns:p14="http://schemas.microsoft.com/office/powerpoint/2010/main" val="10283523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http://montgomerycountypolicereporter.com/wp-content/uploads/2012/07/IMGA00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txBox="1">
            <a:spLocks/>
          </p:cNvSpPr>
          <p:nvPr/>
        </p:nvSpPr>
        <p:spPr>
          <a:xfrm>
            <a:off x="6708726" y="674613"/>
            <a:ext cx="469075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latin typeface="Segoe UI Light" panose="020B0502040204020203" pitchFamily="34" charset="0"/>
              </a:rPr>
              <a:t>Impaired Driving</a:t>
            </a:r>
            <a:endParaRPr lang="en-US" dirty="0">
              <a:solidFill>
                <a:schemeClr val="bg1"/>
              </a:solidFill>
              <a:latin typeface="Segoe UI Light" panose="020B0502040204020203" pitchFamily="34" charset="0"/>
            </a:endParaRPr>
          </a:p>
        </p:txBody>
      </p:sp>
      <p:sp>
        <p:nvSpPr>
          <p:cNvPr id="3" name="Content Placeholder 8"/>
          <p:cNvSpPr txBox="1">
            <a:spLocks/>
          </p:cNvSpPr>
          <p:nvPr/>
        </p:nvSpPr>
        <p:spPr>
          <a:xfrm>
            <a:off x="1495300" y="1388612"/>
            <a:ext cx="5498887" cy="39337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2000" dirty="0" smtClean="0"/>
          </a:p>
          <a:p>
            <a:pPr lvl="0"/>
            <a:endParaRPr lang="en-US" sz="2000" dirty="0"/>
          </a:p>
          <a:p>
            <a:endParaRPr lang="en-US" sz="2000" dirty="0"/>
          </a:p>
        </p:txBody>
      </p:sp>
      <p:sp>
        <p:nvSpPr>
          <p:cNvPr id="5" name="Content Placeholder 3"/>
          <p:cNvSpPr txBox="1">
            <a:spLocks/>
          </p:cNvSpPr>
          <p:nvPr/>
        </p:nvSpPr>
        <p:spPr>
          <a:xfrm>
            <a:off x="1731344" y="1471608"/>
            <a:ext cx="8729311" cy="42326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609780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6587C-1D69-4FBE-8B2B-094328E0BFDA}" type="datetime1">
              <a:rPr lang="en-US" smtClean="0">
                <a:solidFill>
                  <a:prstClr val="white"/>
                </a:solidFill>
              </a:rPr>
              <a:pPr/>
              <a:t>1/24/2017</a:t>
            </a:fld>
            <a:endParaRPr lang="en-US">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4C1204FC-983C-4B3E-8159-068F0593A1E9}" type="slidenum">
              <a:rPr lang="en-US" smtClean="0">
                <a:solidFill>
                  <a:prstClr val="black">
                    <a:tint val="75000"/>
                  </a:prstClr>
                </a:solidFill>
              </a:rPr>
              <a:pPr/>
              <a:t>17</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116" y="-25400"/>
            <a:ext cx="6858000" cy="6858000"/>
          </a:xfrm>
          <a:prstGeom prst="rect">
            <a:avLst/>
          </a:prstGeom>
        </p:spPr>
      </p:pic>
    </p:spTree>
    <p:extLst>
      <p:ext uri="{BB962C8B-B14F-4D97-AF65-F5344CB8AC3E}">
        <p14:creationId xmlns:p14="http://schemas.microsoft.com/office/powerpoint/2010/main" val="1222953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6"/>
          <p:cNvSpPr txBox="1">
            <a:spLocks/>
          </p:cNvSpPr>
          <p:nvPr/>
        </p:nvSpPr>
        <p:spPr>
          <a:xfrm rot="19453307">
            <a:off x="1168400" y="2502654"/>
            <a:ext cx="9855200" cy="40088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smtClean="0">
                <a:solidFill>
                  <a:schemeClr val="bg1"/>
                </a:solidFill>
                <a:latin typeface="Segoe UI Light" panose="020B0502040204020203" pitchFamily="34" charset="0"/>
                <a:cs typeface="Arial" panose="020B0604020202020204" pitchFamily="34" charset="0"/>
              </a:rPr>
              <a:t>Reducing the Risks</a:t>
            </a:r>
            <a:endParaRPr lang="en-US" sz="7200" dirty="0">
              <a:solidFill>
                <a:schemeClr val="bg1"/>
              </a:solidFill>
              <a:latin typeface="Segoe UI Light" panose="020B0502040204020203" pitchFamily="34" charset="0"/>
              <a:cs typeface="Arial" panose="020B0604020202020204" pitchFamily="34" charset="0"/>
            </a:endParaRPr>
          </a:p>
        </p:txBody>
      </p:sp>
    </p:spTree>
    <p:extLst>
      <p:ext uri="{BB962C8B-B14F-4D97-AF65-F5344CB8AC3E}">
        <p14:creationId xmlns:p14="http://schemas.microsoft.com/office/powerpoint/2010/main" val="3212754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 y="1112521"/>
            <a:ext cx="3362504" cy="97686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p:cNvSpPr txBox="1"/>
          <p:nvPr/>
        </p:nvSpPr>
        <p:spPr>
          <a:xfrm>
            <a:off x="2541" y="1245096"/>
            <a:ext cx="3289299" cy="584775"/>
          </a:xfrm>
          <a:prstGeom prst="rect">
            <a:avLst/>
          </a:prstGeom>
          <a:noFill/>
        </p:spPr>
        <p:txBody>
          <a:bodyPr wrap="square" rtlCol="0">
            <a:spAutoFit/>
          </a:bodyPr>
          <a:lstStyle/>
          <a:p>
            <a:r>
              <a:rPr lang="en-US" sz="3200" b="1" dirty="0" smtClean="0">
                <a:solidFill>
                  <a:schemeClr val="bg1"/>
                </a:solidFill>
                <a:latin typeface="Segoe UI Light" panose="020B0502040204020203" pitchFamily="34" charset="0"/>
              </a:rPr>
              <a:t>1) Learner </a:t>
            </a:r>
            <a:r>
              <a:rPr lang="en-US" sz="3200" b="1" dirty="0">
                <a:solidFill>
                  <a:schemeClr val="bg1"/>
                </a:solidFill>
                <a:latin typeface="Segoe UI Light" panose="020B0502040204020203" pitchFamily="34" charset="0"/>
              </a:rPr>
              <a:t>Stage: </a:t>
            </a:r>
            <a:endParaRPr lang="en-US" sz="2800" dirty="0">
              <a:solidFill>
                <a:schemeClr val="bg1"/>
              </a:solidFill>
              <a:latin typeface="Segoe UI Light" panose="020B0502040204020203" pitchFamily="34" charset="0"/>
            </a:endParaRPr>
          </a:p>
        </p:txBody>
      </p:sp>
      <p:sp>
        <p:nvSpPr>
          <p:cNvPr id="16" name="Rectangle 15"/>
          <p:cNvSpPr/>
          <p:nvPr/>
        </p:nvSpPr>
        <p:spPr>
          <a:xfrm>
            <a:off x="3366678" y="1113265"/>
            <a:ext cx="4673143" cy="976123"/>
          </a:xfrm>
          <a:prstGeom prst="rect">
            <a:avLst/>
          </a:prstGeom>
          <a:solidFill>
            <a:srgbClr val="9748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p:cNvSpPr txBox="1"/>
          <p:nvPr/>
        </p:nvSpPr>
        <p:spPr>
          <a:xfrm>
            <a:off x="3353158" y="1259914"/>
            <a:ext cx="4662262" cy="584775"/>
          </a:xfrm>
          <a:prstGeom prst="rect">
            <a:avLst/>
          </a:prstGeom>
          <a:noFill/>
        </p:spPr>
        <p:txBody>
          <a:bodyPr wrap="square" rtlCol="0">
            <a:spAutoFit/>
          </a:bodyPr>
          <a:lstStyle/>
          <a:p>
            <a:r>
              <a:rPr lang="en-US" sz="3200" b="1" dirty="0" smtClean="0">
                <a:solidFill>
                  <a:schemeClr val="bg1"/>
                </a:solidFill>
                <a:latin typeface="Segoe UI Light" panose="020B0502040204020203" pitchFamily="34" charset="0"/>
              </a:rPr>
              <a:t>2) Intermediate Stage</a:t>
            </a:r>
            <a:r>
              <a:rPr lang="en-US" sz="3200" b="1" dirty="0">
                <a:solidFill>
                  <a:schemeClr val="bg1"/>
                </a:solidFill>
                <a:latin typeface="Segoe UI Light" panose="020B0502040204020203" pitchFamily="34" charset="0"/>
              </a:rPr>
              <a:t>: </a:t>
            </a:r>
            <a:endParaRPr lang="en-US" sz="2800" dirty="0">
              <a:solidFill>
                <a:schemeClr val="bg1"/>
              </a:solidFill>
              <a:latin typeface="Segoe UI Light" panose="020B0502040204020203" pitchFamily="34" charset="0"/>
            </a:endParaRPr>
          </a:p>
        </p:txBody>
      </p:sp>
      <p:sp>
        <p:nvSpPr>
          <p:cNvPr id="17" name="Rectangle 16"/>
          <p:cNvSpPr/>
          <p:nvPr/>
        </p:nvSpPr>
        <p:spPr>
          <a:xfrm>
            <a:off x="8061141" y="1112519"/>
            <a:ext cx="4117339" cy="976869"/>
          </a:xfrm>
          <a:prstGeom prst="rect">
            <a:avLst/>
          </a:prstGeom>
          <a:solidFill>
            <a:srgbClr val="0058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extBox 11"/>
          <p:cNvSpPr txBox="1"/>
          <p:nvPr/>
        </p:nvSpPr>
        <p:spPr>
          <a:xfrm>
            <a:off x="8039821" y="1267956"/>
            <a:ext cx="4138660" cy="584775"/>
          </a:xfrm>
          <a:prstGeom prst="rect">
            <a:avLst/>
          </a:prstGeom>
          <a:noFill/>
        </p:spPr>
        <p:txBody>
          <a:bodyPr wrap="square" rtlCol="0">
            <a:spAutoFit/>
          </a:bodyPr>
          <a:lstStyle/>
          <a:p>
            <a:r>
              <a:rPr lang="en-US" sz="3200" b="1" dirty="0" smtClean="0">
                <a:solidFill>
                  <a:schemeClr val="bg1"/>
                </a:solidFill>
                <a:latin typeface="Segoe UI Light" panose="020B0502040204020203" pitchFamily="34" charset="0"/>
              </a:rPr>
              <a:t>3) Full Privilege Stage: </a:t>
            </a:r>
            <a:endParaRPr lang="en-US" sz="2800" dirty="0">
              <a:solidFill>
                <a:schemeClr val="bg1"/>
              </a:solidFill>
              <a:latin typeface="Segoe UI Light" panose="020B0502040204020203" pitchFamily="34" charset="0"/>
            </a:endParaRPr>
          </a:p>
        </p:txBody>
      </p:sp>
      <p:grpSp>
        <p:nvGrpSpPr>
          <p:cNvPr id="4" name="Group 3"/>
          <p:cNvGrpSpPr/>
          <p:nvPr/>
        </p:nvGrpSpPr>
        <p:grpSpPr>
          <a:xfrm>
            <a:off x="0" y="16758"/>
            <a:ext cx="12192000" cy="1112519"/>
            <a:chOff x="0" y="16758"/>
            <a:chExt cx="12192000" cy="1112519"/>
          </a:xfrm>
        </p:grpSpPr>
        <p:sp>
          <p:nvSpPr>
            <p:cNvPr id="2" name="Rectangle 1"/>
            <p:cNvSpPr/>
            <p:nvPr/>
          </p:nvSpPr>
          <p:spPr>
            <a:xfrm>
              <a:off x="0" y="16758"/>
              <a:ext cx="12192000" cy="1112519"/>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147395"/>
              <a:ext cx="12169774" cy="769441"/>
            </a:xfrm>
            <a:prstGeom prst="rect">
              <a:avLst/>
            </a:prstGeom>
          </p:spPr>
          <p:txBody>
            <a:bodyPr wrap="square">
              <a:spAutoFit/>
            </a:bodyPr>
            <a:lstStyle/>
            <a:p>
              <a:r>
                <a:rPr lang="en-US" sz="4400" b="1" dirty="0" smtClean="0">
                  <a:solidFill>
                    <a:schemeClr val="bg1"/>
                  </a:solidFill>
                  <a:latin typeface="Segoe UI Light" panose="020B0502040204020203" pitchFamily="34" charset="0"/>
                </a:rPr>
                <a:t>Graduated Driver’s Licensing (GDL)</a:t>
              </a:r>
              <a:endParaRPr lang="en-US" sz="4000" b="1" dirty="0">
                <a:solidFill>
                  <a:schemeClr val="bg1"/>
                </a:solidFill>
                <a:latin typeface="Segoe UI Light" panose="020B0502040204020203" pitchFamily="34" charset="0"/>
              </a:endParaRPr>
            </a:p>
          </p:txBody>
        </p:sp>
      </p:grpSp>
      <p:sp>
        <p:nvSpPr>
          <p:cNvPr id="11" name="Rectangle 10"/>
          <p:cNvSpPr/>
          <p:nvPr/>
        </p:nvSpPr>
        <p:spPr>
          <a:xfrm>
            <a:off x="-1" y="2089388"/>
            <a:ext cx="3366677" cy="4768612"/>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a:off x="3366678" y="2089388"/>
            <a:ext cx="4680042" cy="4768612"/>
          </a:xfrm>
          <a:prstGeom prst="rect">
            <a:avLst/>
          </a:prstGeom>
          <a:solidFill>
            <a:srgbClr val="C75F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8043996" y="2089388"/>
            <a:ext cx="4125779" cy="4768612"/>
          </a:xfrm>
          <a:prstGeom prst="rect">
            <a:avLst/>
          </a:prstGeom>
          <a:solidFill>
            <a:srgbClr val="0096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Box 17"/>
          <p:cNvSpPr txBox="1"/>
          <p:nvPr/>
        </p:nvSpPr>
        <p:spPr>
          <a:xfrm>
            <a:off x="0" y="2125370"/>
            <a:ext cx="3304134"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solidFill>
                  <a:schemeClr val="bg1"/>
                </a:solidFill>
                <a:latin typeface="Segoe UI Light" panose="020B0502040204020203" pitchFamily="34" charset="0"/>
              </a:rPr>
              <a:t>Minimum age:</a:t>
            </a:r>
          </a:p>
          <a:p>
            <a:pPr lvl="1"/>
            <a:r>
              <a:rPr lang="en-US" sz="2400" dirty="0" smtClean="0">
                <a:solidFill>
                  <a:schemeClr val="bg1"/>
                </a:solidFill>
                <a:latin typeface="Segoe UI Light" panose="020B0502040204020203" pitchFamily="34" charset="0"/>
              </a:rPr>
              <a:t>15 years &amp; 6 months</a:t>
            </a:r>
          </a:p>
          <a:p>
            <a:pPr lvl="1"/>
            <a:endParaRPr lang="en-US" sz="2400" dirty="0" smtClean="0">
              <a:solidFill>
                <a:schemeClr val="bg1"/>
              </a:solidFill>
              <a:latin typeface="Segoe UI Light" panose="020B0502040204020203" pitchFamily="34" charset="0"/>
            </a:endParaRPr>
          </a:p>
          <a:p>
            <a:pPr marL="457200" indent="-457200">
              <a:buFont typeface="Arial" panose="020B0604020202020204" pitchFamily="34" charset="0"/>
              <a:buChar char="•"/>
            </a:pPr>
            <a:r>
              <a:rPr lang="en-US" sz="2400" b="1" dirty="0" smtClean="0">
                <a:solidFill>
                  <a:schemeClr val="bg1"/>
                </a:solidFill>
                <a:latin typeface="Segoe UI Light" panose="020B0502040204020203" pitchFamily="34" charset="0"/>
              </a:rPr>
              <a:t>Supervised driving:</a:t>
            </a:r>
            <a:endParaRPr lang="en-US" sz="2400" b="1" dirty="0">
              <a:solidFill>
                <a:schemeClr val="bg1"/>
              </a:solidFill>
              <a:latin typeface="Segoe UI Light" panose="020B0502040204020203" pitchFamily="34" charset="0"/>
            </a:endParaRPr>
          </a:p>
          <a:p>
            <a:pPr lvl="1"/>
            <a:r>
              <a:rPr lang="en-US" sz="2400" dirty="0" smtClean="0">
                <a:solidFill>
                  <a:schemeClr val="bg1"/>
                </a:solidFill>
                <a:latin typeface="Segoe UI Light" panose="020B0502040204020203" pitchFamily="34" charset="0"/>
              </a:rPr>
              <a:t>45 hours (15 at night)</a:t>
            </a:r>
          </a:p>
          <a:p>
            <a:pPr marL="457200" indent="-457200">
              <a:buFont typeface="Arial" panose="020B0604020202020204" pitchFamily="34" charset="0"/>
              <a:buChar char="•"/>
            </a:pPr>
            <a:endParaRPr lang="en-US" sz="2400" dirty="0" smtClean="0">
              <a:solidFill>
                <a:schemeClr val="bg1"/>
              </a:solidFill>
              <a:latin typeface="Segoe UI Light" panose="020B0502040204020203" pitchFamily="34" charset="0"/>
            </a:endParaRPr>
          </a:p>
          <a:p>
            <a:pPr marL="457200" indent="-457200">
              <a:buFont typeface="Arial" panose="020B0604020202020204" pitchFamily="34" charset="0"/>
              <a:buChar char="•"/>
            </a:pPr>
            <a:r>
              <a:rPr lang="en-US" sz="2400" b="1" dirty="0" smtClean="0">
                <a:solidFill>
                  <a:schemeClr val="bg1"/>
                </a:solidFill>
                <a:latin typeface="Segoe UI Light" panose="020B0502040204020203" pitchFamily="34" charset="0"/>
              </a:rPr>
              <a:t>Pass Driver’s Ed</a:t>
            </a:r>
            <a:endParaRPr lang="en-US" sz="2400" b="1" dirty="0">
              <a:solidFill>
                <a:schemeClr val="bg1"/>
              </a:solidFill>
              <a:latin typeface="Segoe UI Light" panose="020B0502040204020203" pitchFamily="34" charset="0"/>
            </a:endParaRPr>
          </a:p>
          <a:p>
            <a:pPr marL="457200" indent="-457200">
              <a:buFont typeface="Arial" panose="020B0604020202020204" pitchFamily="34" charset="0"/>
              <a:buChar char="•"/>
            </a:pPr>
            <a:endParaRPr lang="en-US" sz="2400" dirty="0" smtClean="0">
              <a:solidFill>
                <a:schemeClr val="bg1"/>
              </a:solidFill>
              <a:latin typeface="Segoe UI Light" panose="020B0502040204020203" pitchFamily="34" charset="0"/>
            </a:endParaRPr>
          </a:p>
          <a:p>
            <a:pPr marL="457200" indent="-457200">
              <a:buFont typeface="Arial" panose="020B0604020202020204" pitchFamily="34" charset="0"/>
              <a:buChar char="•"/>
            </a:pPr>
            <a:r>
              <a:rPr lang="en-US" sz="2400" b="1" dirty="0" smtClean="0">
                <a:solidFill>
                  <a:schemeClr val="bg1"/>
                </a:solidFill>
                <a:latin typeface="Segoe UI Light" panose="020B0502040204020203" pitchFamily="34" charset="0"/>
              </a:rPr>
              <a:t>Duration:</a:t>
            </a:r>
            <a:endParaRPr lang="en-US" sz="2400" dirty="0" smtClean="0">
              <a:solidFill>
                <a:schemeClr val="bg1"/>
              </a:solidFill>
              <a:latin typeface="Segoe UI Light" panose="020B0502040204020203" pitchFamily="34" charset="0"/>
            </a:endParaRPr>
          </a:p>
          <a:p>
            <a:pPr lvl="1"/>
            <a:r>
              <a:rPr lang="en-US" sz="2400" dirty="0" smtClean="0">
                <a:solidFill>
                  <a:schemeClr val="bg1"/>
                </a:solidFill>
                <a:latin typeface="Segoe UI Light" panose="020B0502040204020203" pitchFamily="34" charset="0"/>
              </a:rPr>
              <a:t>At least 9 months</a:t>
            </a:r>
            <a:endParaRPr lang="en-US" sz="2400" dirty="0">
              <a:solidFill>
                <a:schemeClr val="bg1"/>
              </a:solidFill>
              <a:latin typeface="Segoe UI Light" panose="020B0502040204020203" pitchFamily="34" charset="0"/>
            </a:endParaRPr>
          </a:p>
        </p:txBody>
      </p:sp>
      <p:sp>
        <p:nvSpPr>
          <p:cNvPr id="19" name="TextBox 18"/>
          <p:cNvSpPr txBox="1"/>
          <p:nvPr/>
        </p:nvSpPr>
        <p:spPr>
          <a:xfrm>
            <a:off x="3362503" y="2128587"/>
            <a:ext cx="4652917" cy="1938992"/>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chemeClr val="bg1"/>
                </a:solidFill>
                <a:latin typeface="Segoe UI Light" panose="020B0502040204020203" pitchFamily="34" charset="0"/>
              </a:rPr>
              <a:t>Minimum age:</a:t>
            </a:r>
          </a:p>
          <a:p>
            <a:pPr lvl="1"/>
            <a:r>
              <a:rPr lang="en-US" sz="2400" dirty="0" smtClean="0">
                <a:solidFill>
                  <a:schemeClr val="bg1"/>
                </a:solidFill>
                <a:latin typeface="Segoe UI Light" panose="020B0502040204020203" pitchFamily="34" charset="0"/>
              </a:rPr>
              <a:t>16 years &amp; 3 months</a:t>
            </a:r>
          </a:p>
          <a:p>
            <a:pPr lvl="1"/>
            <a:endParaRPr lang="en-US" sz="2400" dirty="0">
              <a:solidFill>
                <a:schemeClr val="bg1"/>
              </a:solidFill>
              <a:latin typeface="Segoe UI Light" panose="020B0502040204020203" pitchFamily="34" charset="0"/>
            </a:endParaRPr>
          </a:p>
          <a:p>
            <a:pPr marL="342900" indent="-342900">
              <a:buFont typeface="Arial" panose="020B0604020202020204" pitchFamily="34" charset="0"/>
              <a:buChar char="•"/>
            </a:pPr>
            <a:r>
              <a:rPr lang="en-US" sz="2400" dirty="0" smtClean="0">
                <a:solidFill>
                  <a:schemeClr val="bg1"/>
                </a:solidFill>
                <a:latin typeface="Segoe UI Light" panose="020B0502040204020203" pitchFamily="34" charset="0"/>
              </a:rPr>
              <a:t>Limited unsupervised driving in high-risk conditions</a:t>
            </a:r>
            <a:endParaRPr lang="en-US" sz="2400" dirty="0">
              <a:solidFill>
                <a:schemeClr val="bg1"/>
              </a:solidFill>
              <a:latin typeface="Segoe UI Light" panose="020B0502040204020203" pitchFamily="34" charset="0"/>
            </a:endParaRPr>
          </a:p>
        </p:txBody>
      </p:sp>
      <p:sp>
        <p:nvSpPr>
          <p:cNvPr id="20" name="TextBox 19"/>
          <p:cNvSpPr txBox="1"/>
          <p:nvPr/>
        </p:nvSpPr>
        <p:spPr>
          <a:xfrm>
            <a:off x="8075296" y="2128586"/>
            <a:ext cx="4652917" cy="830997"/>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chemeClr val="bg1"/>
                </a:solidFill>
                <a:latin typeface="Segoe UI Light" panose="020B0502040204020203" pitchFamily="34" charset="0"/>
              </a:rPr>
              <a:t>Minimum age:</a:t>
            </a:r>
          </a:p>
          <a:p>
            <a:pPr lvl="1"/>
            <a:r>
              <a:rPr lang="en-US" sz="2400" dirty="0" smtClean="0">
                <a:solidFill>
                  <a:schemeClr val="bg1"/>
                </a:solidFill>
                <a:latin typeface="Segoe UI Light" panose="020B0502040204020203" pitchFamily="34" charset="0"/>
              </a:rPr>
              <a:t>18 years</a:t>
            </a:r>
            <a:endParaRPr lang="en-US" sz="2400"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174870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0" grpId="0"/>
      <p:bldP spid="17" grpId="0" animBg="1"/>
      <p:bldP spid="12" grpId="0"/>
      <p:bldP spid="11" grpId="0" animBg="1"/>
      <p:bldP spid="13" grpId="0" animBg="1"/>
      <p:bldP spid="14" grpId="0" animBg="1"/>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280228" y="361725"/>
            <a:ext cx="10566400" cy="1143000"/>
          </a:xfrm>
        </p:spPr>
        <p:txBody>
          <a:bodyPr>
            <a:noAutofit/>
          </a:bodyPr>
          <a:lstStyle/>
          <a:p>
            <a:r>
              <a:rPr lang="en-US" sz="4800" dirty="0" smtClean="0">
                <a:solidFill>
                  <a:schemeClr val="bg1"/>
                </a:solidFill>
                <a:latin typeface="Segoe UI Light" panose="020B0502040204020203" pitchFamily="34" charset="0"/>
              </a:rPr>
              <a:t>Congratulations</a:t>
            </a:r>
            <a:endParaRPr lang="en-US" sz="6600" dirty="0">
              <a:solidFill>
                <a:schemeClr val="bg1"/>
              </a:solidFill>
            </a:endParaRPr>
          </a:p>
        </p:txBody>
      </p:sp>
    </p:spTree>
    <p:extLst>
      <p:ext uri="{BB962C8B-B14F-4D97-AF65-F5344CB8AC3E}">
        <p14:creationId xmlns:p14="http://schemas.microsoft.com/office/powerpoint/2010/main" val="3792298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373256" y="5518434"/>
            <a:ext cx="4810430" cy="1227219"/>
          </a:xfrm>
        </p:spPr>
        <p:txBody>
          <a:bodyPr>
            <a:noAutofit/>
          </a:bodyPr>
          <a:lstStyle/>
          <a:p>
            <a:pPr algn="r"/>
            <a:r>
              <a:rPr lang="en-US" sz="3600" dirty="0" smtClean="0">
                <a:solidFill>
                  <a:schemeClr val="bg1"/>
                </a:solidFill>
                <a:latin typeface="Segoe UI Light" panose="020B0502040204020203" pitchFamily="34" charset="0"/>
              </a:rPr>
              <a:t>Driving laws for licensed drivers under 18</a:t>
            </a:r>
            <a:endParaRPr lang="en-US" sz="3600" dirty="0">
              <a:solidFill>
                <a:schemeClr val="bg1"/>
              </a:solidFill>
              <a:latin typeface="Segoe UI Light" panose="020B0502040204020203" pitchFamily="34" charset="0"/>
            </a:endParaRPr>
          </a:p>
        </p:txBody>
      </p:sp>
      <p:sp>
        <p:nvSpPr>
          <p:cNvPr id="3" name="Rectangle 2"/>
          <p:cNvSpPr/>
          <p:nvPr/>
        </p:nvSpPr>
        <p:spPr>
          <a:xfrm>
            <a:off x="0" y="0"/>
            <a:ext cx="3390900" cy="419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print"/>
          <a:stretch>
            <a:fillRect/>
          </a:stretch>
        </p:blipFill>
        <p:spPr>
          <a:xfrm>
            <a:off x="219523" y="967784"/>
            <a:ext cx="2788564" cy="2041941"/>
          </a:xfrm>
          <a:prstGeom prst="rect">
            <a:avLst/>
          </a:prstGeom>
        </p:spPr>
      </p:pic>
      <p:sp>
        <p:nvSpPr>
          <p:cNvPr id="8" name="Pie 7"/>
          <p:cNvSpPr/>
          <p:nvPr/>
        </p:nvSpPr>
        <p:spPr>
          <a:xfrm rot="4989111">
            <a:off x="848312" y="1163262"/>
            <a:ext cx="1542571" cy="1618393"/>
          </a:xfrm>
          <a:prstGeom prst="pie">
            <a:avLst>
              <a:gd name="adj1" fmla="val 11179653"/>
              <a:gd name="adj2" fmla="val 18432479"/>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24036" y="12189"/>
            <a:ext cx="3342827" cy="707886"/>
          </a:xfrm>
          <a:prstGeom prst="rect">
            <a:avLst/>
          </a:prstGeom>
        </p:spPr>
        <p:txBody>
          <a:bodyPr wrap="square">
            <a:spAutoFit/>
          </a:bodyPr>
          <a:lstStyle/>
          <a:p>
            <a:pPr algn="ctr"/>
            <a:r>
              <a:rPr lang="en-US" sz="4000" b="1" u="sng" dirty="0">
                <a:latin typeface="Segoe UI Light" panose="020B0502040204020203" pitchFamily="34" charset="0"/>
              </a:rPr>
              <a:t>Night driving:</a:t>
            </a:r>
          </a:p>
        </p:txBody>
      </p:sp>
      <p:sp>
        <p:nvSpPr>
          <p:cNvPr id="10" name="Rectangle 9"/>
          <p:cNvSpPr/>
          <p:nvPr/>
        </p:nvSpPr>
        <p:spPr>
          <a:xfrm>
            <a:off x="0" y="3062160"/>
            <a:ext cx="3390900" cy="954107"/>
          </a:xfrm>
          <a:prstGeom prst="rect">
            <a:avLst/>
          </a:prstGeom>
        </p:spPr>
        <p:txBody>
          <a:bodyPr wrap="square">
            <a:spAutoFit/>
          </a:bodyPr>
          <a:lstStyle/>
          <a:p>
            <a:pPr algn="ctr"/>
            <a:r>
              <a:rPr lang="en-US" sz="2800" dirty="0" smtClean="0">
                <a:latin typeface="Segoe UI Light" panose="020B0502040204020203" pitchFamily="34" charset="0"/>
              </a:rPr>
              <a:t>No driving between 12am and 4am</a:t>
            </a:r>
            <a:endParaRPr lang="en-US" sz="2800" dirty="0">
              <a:latin typeface="Segoe UI Light" panose="020B0502040204020203" pitchFamily="34" charset="0"/>
            </a:endParaRPr>
          </a:p>
        </p:txBody>
      </p:sp>
      <p:grpSp>
        <p:nvGrpSpPr>
          <p:cNvPr id="36" name="Group 35"/>
          <p:cNvGrpSpPr/>
          <p:nvPr/>
        </p:nvGrpSpPr>
        <p:grpSpPr>
          <a:xfrm>
            <a:off x="7434587" y="0"/>
            <a:ext cx="4757413" cy="4191000"/>
            <a:chOff x="7434587" y="0"/>
            <a:chExt cx="4757413" cy="4191000"/>
          </a:xfrm>
        </p:grpSpPr>
        <p:grpSp>
          <p:nvGrpSpPr>
            <p:cNvPr id="28" name="Group 27"/>
            <p:cNvGrpSpPr/>
            <p:nvPr/>
          </p:nvGrpSpPr>
          <p:grpSpPr>
            <a:xfrm>
              <a:off x="7437071" y="0"/>
              <a:ext cx="4754929" cy="4191000"/>
              <a:chOff x="3393384" y="0"/>
              <a:chExt cx="4754929" cy="4191000"/>
            </a:xfrm>
          </p:grpSpPr>
          <p:sp>
            <p:nvSpPr>
              <p:cNvPr id="11" name="Rectangle 10"/>
              <p:cNvSpPr/>
              <p:nvPr/>
            </p:nvSpPr>
            <p:spPr>
              <a:xfrm>
                <a:off x="3393384" y="0"/>
                <a:ext cx="4754929" cy="419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18743" y="41352"/>
                <a:ext cx="4729570" cy="707886"/>
              </a:xfrm>
              <a:prstGeom prst="rect">
                <a:avLst/>
              </a:prstGeom>
            </p:spPr>
            <p:txBody>
              <a:bodyPr wrap="square">
                <a:spAutoFit/>
              </a:bodyPr>
              <a:lstStyle/>
              <a:p>
                <a:pPr algn="ctr"/>
                <a:r>
                  <a:rPr lang="en-US" sz="4000" b="1" u="sng" dirty="0" smtClean="0">
                    <a:latin typeface="Segoe UI Light" panose="020B0502040204020203" pitchFamily="34" charset="0"/>
                  </a:rPr>
                  <a:t>Teen Passengers:</a:t>
                </a:r>
                <a:endParaRPr lang="en-US" sz="4000" b="1" u="sng" dirty="0">
                  <a:latin typeface="Segoe UI Light" panose="020B0502040204020203" pitchFamily="34" charset="0"/>
                </a:endParaRPr>
              </a:p>
            </p:txBody>
          </p:sp>
          <p:sp>
            <p:nvSpPr>
              <p:cNvPr id="13" name="Rectangle 12"/>
              <p:cNvSpPr/>
              <p:nvPr/>
            </p:nvSpPr>
            <p:spPr>
              <a:xfrm>
                <a:off x="3562349" y="1003241"/>
                <a:ext cx="2126937" cy="954107"/>
              </a:xfrm>
              <a:prstGeom prst="rect">
                <a:avLst/>
              </a:prstGeom>
            </p:spPr>
            <p:txBody>
              <a:bodyPr wrap="square">
                <a:spAutoFit/>
              </a:bodyPr>
              <a:lstStyle/>
              <a:p>
                <a:r>
                  <a:rPr lang="en-US" sz="2800" b="1" dirty="0">
                    <a:latin typeface="Segoe UI Light" panose="020B0502040204020203" pitchFamily="34" charset="0"/>
                  </a:rPr>
                  <a:t>First </a:t>
                </a:r>
                <a:r>
                  <a:rPr lang="en-US" sz="2800" b="1" dirty="0" smtClean="0">
                    <a:latin typeface="Segoe UI Light" panose="020B0502040204020203" pitchFamily="34" charset="0"/>
                  </a:rPr>
                  <a:t>year</a:t>
                </a:r>
                <a:br>
                  <a:rPr lang="en-US" sz="2800" b="1" dirty="0" smtClean="0">
                    <a:latin typeface="Segoe UI Light" panose="020B0502040204020203" pitchFamily="34" charset="0"/>
                  </a:rPr>
                </a:br>
                <a:r>
                  <a:rPr lang="en-US" sz="2800" b="1" dirty="0" smtClean="0">
                    <a:latin typeface="Segoe UI Light" panose="020B0502040204020203" pitchFamily="34" charset="0"/>
                  </a:rPr>
                  <a:t>of licensure: </a:t>
                </a:r>
              </a:p>
            </p:txBody>
          </p:sp>
          <p:sp>
            <p:nvSpPr>
              <p:cNvPr id="14" name="Rectangle 13"/>
              <p:cNvSpPr/>
              <p:nvPr/>
            </p:nvSpPr>
            <p:spPr>
              <a:xfrm>
                <a:off x="3562349" y="2705197"/>
                <a:ext cx="2126937" cy="954107"/>
              </a:xfrm>
              <a:prstGeom prst="rect">
                <a:avLst/>
              </a:prstGeom>
            </p:spPr>
            <p:txBody>
              <a:bodyPr wrap="square">
                <a:spAutoFit/>
              </a:bodyPr>
              <a:lstStyle/>
              <a:p>
                <a:r>
                  <a:rPr lang="en-US" sz="2800" b="1" dirty="0" smtClean="0">
                    <a:latin typeface="Segoe UI Light" panose="020B0502040204020203" pitchFamily="34" charset="0"/>
                  </a:rPr>
                  <a:t>After 1 year of licensure:</a:t>
                </a:r>
                <a:endParaRPr lang="en-US" sz="2800" b="1" dirty="0">
                  <a:latin typeface="Segoe UI Light" panose="020B0502040204020203" pitchFamily="34" charset="0"/>
                </a:endParaRPr>
              </a:p>
            </p:txBody>
          </p:sp>
          <p:pic>
            <p:nvPicPr>
              <p:cNvPr id="16" name="Picture 15"/>
              <p:cNvPicPr>
                <a:picLocks noChangeAspect="1"/>
              </p:cNvPicPr>
              <p:nvPr/>
            </p:nvPicPr>
            <p:blipFill>
              <a:blip r:embed="rId6" cstate="print"/>
              <a:stretch>
                <a:fillRect/>
              </a:stretch>
            </p:blipFill>
            <p:spPr>
              <a:xfrm>
                <a:off x="6939766" y="1002284"/>
                <a:ext cx="386085" cy="861609"/>
              </a:xfrm>
              <a:prstGeom prst="rect">
                <a:avLst/>
              </a:prstGeom>
            </p:spPr>
          </p:pic>
          <p:grpSp>
            <p:nvGrpSpPr>
              <p:cNvPr id="17" name="Group 16"/>
              <p:cNvGrpSpPr/>
              <p:nvPr/>
            </p:nvGrpSpPr>
            <p:grpSpPr>
              <a:xfrm>
                <a:off x="6524693" y="2705270"/>
                <a:ext cx="1182324" cy="853745"/>
                <a:chOff x="8183794" y="2658906"/>
                <a:chExt cx="648847" cy="488053"/>
              </a:xfrm>
            </p:grpSpPr>
            <p:pic>
              <p:nvPicPr>
                <p:cNvPr id="18" name="Picture 17"/>
                <p:cNvPicPr>
                  <a:picLocks noChangeAspect="1"/>
                </p:cNvPicPr>
                <p:nvPr/>
              </p:nvPicPr>
              <p:blipFill>
                <a:blip r:embed="rId6" cstate="print"/>
                <a:stretch>
                  <a:fillRect/>
                </a:stretch>
              </p:blipFill>
              <p:spPr>
                <a:xfrm>
                  <a:off x="8183794" y="2658906"/>
                  <a:ext cx="216282" cy="482667"/>
                </a:xfrm>
                <a:prstGeom prst="rect">
                  <a:avLst/>
                </a:prstGeom>
              </p:spPr>
            </p:pic>
            <p:pic>
              <p:nvPicPr>
                <p:cNvPr id="19" name="Picture 18"/>
                <p:cNvPicPr>
                  <a:picLocks noChangeAspect="1"/>
                </p:cNvPicPr>
                <p:nvPr/>
              </p:nvPicPr>
              <p:blipFill>
                <a:blip r:embed="rId6" cstate="print"/>
                <a:stretch>
                  <a:fillRect/>
                </a:stretch>
              </p:blipFill>
              <p:spPr>
                <a:xfrm>
                  <a:off x="8400076" y="2664291"/>
                  <a:ext cx="216282" cy="482667"/>
                </a:xfrm>
                <a:prstGeom prst="rect">
                  <a:avLst/>
                </a:prstGeom>
              </p:spPr>
            </p:pic>
            <p:pic>
              <p:nvPicPr>
                <p:cNvPr id="20" name="Picture 19"/>
                <p:cNvPicPr>
                  <a:picLocks noChangeAspect="1"/>
                </p:cNvPicPr>
                <p:nvPr/>
              </p:nvPicPr>
              <p:blipFill>
                <a:blip r:embed="rId6" cstate="print"/>
                <a:stretch>
                  <a:fillRect/>
                </a:stretch>
              </p:blipFill>
              <p:spPr>
                <a:xfrm>
                  <a:off x="8616359" y="2664292"/>
                  <a:ext cx="216282" cy="482667"/>
                </a:xfrm>
                <a:prstGeom prst="rect">
                  <a:avLst/>
                </a:prstGeom>
              </p:spPr>
            </p:pic>
          </p:grpSp>
        </p:grpSp>
        <p:cxnSp>
          <p:nvCxnSpPr>
            <p:cNvPr id="27" name="Straight Connector 26"/>
            <p:cNvCxnSpPr/>
            <p:nvPr/>
          </p:nvCxnSpPr>
          <p:spPr>
            <a:xfrm>
              <a:off x="7434587" y="2313214"/>
              <a:ext cx="47549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3390899" y="0"/>
            <a:ext cx="4041203" cy="419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393385" y="-552"/>
            <a:ext cx="4038718" cy="707886"/>
          </a:xfrm>
          <a:prstGeom prst="rect">
            <a:avLst/>
          </a:prstGeom>
        </p:spPr>
        <p:txBody>
          <a:bodyPr wrap="square">
            <a:spAutoFit/>
          </a:bodyPr>
          <a:lstStyle/>
          <a:p>
            <a:pPr algn="ctr"/>
            <a:r>
              <a:rPr lang="en-US" sz="4000" b="1" u="sng" dirty="0" smtClean="0">
                <a:solidFill>
                  <a:schemeClr val="bg1"/>
                </a:solidFill>
                <a:latin typeface="Segoe UI Light" panose="020B0502040204020203" pitchFamily="34" charset="0"/>
              </a:rPr>
              <a:t>Cell Phone Use:</a:t>
            </a:r>
            <a:endParaRPr lang="en-US" sz="4000" b="1" u="sng" dirty="0">
              <a:solidFill>
                <a:schemeClr val="bg1"/>
              </a:solidFill>
              <a:latin typeface="Segoe UI Light" panose="020B0502040204020203" pitchFamily="34" charset="0"/>
            </a:endParaRPr>
          </a:p>
        </p:txBody>
      </p:sp>
      <p:sp>
        <p:nvSpPr>
          <p:cNvPr id="32" name="Rectangle 31"/>
          <p:cNvSpPr/>
          <p:nvPr/>
        </p:nvSpPr>
        <p:spPr>
          <a:xfrm>
            <a:off x="3797436" y="1512825"/>
            <a:ext cx="3104798" cy="1077218"/>
          </a:xfrm>
          <a:prstGeom prst="rect">
            <a:avLst/>
          </a:prstGeom>
        </p:spPr>
        <p:txBody>
          <a:bodyPr wrap="square">
            <a:spAutoFit/>
          </a:bodyPr>
          <a:lstStyle/>
          <a:p>
            <a:pPr algn="ctr"/>
            <a:r>
              <a:rPr lang="en-US" sz="3200" dirty="0" smtClean="0">
                <a:solidFill>
                  <a:schemeClr val="bg1"/>
                </a:solidFill>
                <a:latin typeface="Segoe UI Light" panose="020B0502040204020203" pitchFamily="34" charset="0"/>
              </a:rPr>
              <a:t>All cell phone use is </a:t>
            </a:r>
            <a:r>
              <a:rPr lang="en-US" sz="3200" dirty="0">
                <a:solidFill>
                  <a:schemeClr val="bg1"/>
                </a:solidFill>
                <a:latin typeface="Segoe UI Light" panose="020B0502040204020203" pitchFamily="34" charset="0"/>
              </a:rPr>
              <a:t>illegal</a:t>
            </a:r>
            <a:endParaRPr lang="en-US" sz="2800" dirty="0">
              <a:solidFill>
                <a:schemeClr val="bg1"/>
              </a:solidFill>
              <a:latin typeface="Segoe UI Light" panose="020B0502040204020203" pitchFamily="34" charset="0"/>
            </a:endParaRPr>
          </a:p>
        </p:txBody>
      </p:sp>
      <p:sp>
        <p:nvSpPr>
          <p:cNvPr id="33" name="Rectangle 32"/>
          <p:cNvSpPr/>
          <p:nvPr/>
        </p:nvSpPr>
        <p:spPr>
          <a:xfrm>
            <a:off x="24036" y="4203189"/>
            <a:ext cx="7408066" cy="2654811"/>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241282" y="4228357"/>
            <a:ext cx="4038718" cy="707886"/>
          </a:xfrm>
          <a:prstGeom prst="rect">
            <a:avLst/>
          </a:prstGeom>
        </p:spPr>
        <p:txBody>
          <a:bodyPr wrap="square">
            <a:spAutoFit/>
          </a:bodyPr>
          <a:lstStyle/>
          <a:p>
            <a:pPr algn="ctr"/>
            <a:r>
              <a:rPr lang="en-US" sz="4000" b="1" u="sng" dirty="0" smtClean="0">
                <a:solidFill>
                  <a:schemeClr val="bg1"/>
                </a:solidFill>
                <a:latin typeface="Segoe UI Light" panose="020B0502040204020203" pitchFamily="34" charset="0"/>
              </a:rPr>
              <a:t>Alcohol Use:</a:t>
            </a:r>
            <a:endParaRPr lang="en-US" sz="4000" b="1" u="sng" dirty="0">
              <a:solidFill>
                <a:schemeClr val="bg1"/>
              </a:solidFill>
              <a:latin typeface="Segoe UI Light" panose="020B0502040204020203" pitchFamily="34" charset="0"/>
            </a:endParaRPr>
          </a:p>
        </p:txBody>
      </p:sp>
      <p:sp>
        <p:nvSpPr>
          <p:cNvPr id="35" name="Rectangle 34"/>
          <p:cNvSpPr/>
          <p:nvPr/>
        </p:nvSpPr>
        <p:spPr>
          <a:xfrm>
            <a:off x="-39913" y="5339099"/>
            <a:ext cx="6942147" cy="892552"/>
          </a:xfrm>
          <a:prstGeom prst="rect">
            <a:avLst/>
          </a:prstGeom>
        </p:spPr>
        <p:txBody>
          <a:bodyPr wrap="square">
            <a:spAutoFit/>
          </a:bodyPr>
          <a:lstStyle/>
          <a:p>
            <a:pPr lvl="1"/>
            <a:r>
              <a:rPr lang="en-US" sz="2800" b="1" dirty="0" smtClean="0">
                <a:solidFill>
                  <a:schemeClr val="bg1"/>
                </a:solidFill>
                <a:latin typeface="Segoe UI Light" panose="020B0502040204020203" pitchFamily="34" charset="0"/>
              </a:rPr>
              <a:t>Zero tolerance</a:t>
            </a:r>
          </a:p>
          <a:p>
            <a:pPr lvl="1"/>
            <a:r>
              <a:rPr lang="en-US" sz="2400" dirty="0" smtClean="0">
                <a:solidFill>
                  <a:schemeClr val="bg1"/>
                </a:solidFill>
                <a:latin typeface="Segoe UI Light" panose="020B0502040204020203" pitchFamily="34" charset="0"/>
              </a:rPr>
              <a:t>Driving </a:t>
            </a:r>
            <a:r>
              <a:rPr lang="en-US" sz="2400" dirty="0">
                <a:solidFill>
                  <a:schemeClr val="bg1"/>
                </a:solidFill>
                <a:latin typeface="Segoe UI Light" panose="020B0502040204020203" pitchFamily="34" charset="0"/>
              </a:rPr>
              <a:t>with any alcohol in your system is illegal</a:t>
            </a:r>
          </a:p>
        </p:txBody>
      </p:sp>
    </p:spTree>
    <p:extLst>
      <p:ext uri="{BB962C8B-B14F-4D97-AF65-F5344CB8AC3E}">
        <p14:creationId xmlns:p14="http://schemas.microsoft.com/office/powerpoint/2010/main" val="2374126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p:bldP spid="10" grpId="0"/>
      <p:bldP spid="30" grpId="0" animBg="1"/>
      <p:bldP spid="31" grpId="0"/>
      <p:bldP spid="32" grpId="0"/>
      <p:bldP spid="33" grpId="0" animBg="1"/>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Content Placeholder 3"/>
          <p:cNvSpPr txBox="1">
            <a:spLocks/>
          </p:cNvSpPr>
          <p:nvPr/>
        </p:nvSpPr>
        <p:spPr>
          <a:xfrm>
            <a:off x="1616953" y="1133360"/>
            <a:ext cx="3811081" cy="40612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9" name="Title 1"/>
          <p:cNvSpPr txBox="1">
            <a:spLocks/>
          </p:cNvSpPr>
          <p:nvPr/>
        </p:nvSpPr>
        <p:spPr>
          <a:xfrm>
            <a:off x="1422400" y="68181"/>
            <a:ext cx="10566400" cy="1143000"/>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pPr algn="l"/>
            <a:endParaRPr lang="en-US" sz="2800"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5301"/>
            <a:ext cx="12192000" cy="8048811"/>
          </a:xfrm>
          <a:prstGeom prst="rect">
            <a:avLst/>
          </a:prstGeom>
        </p:spPr>
      </p:pic>
    </p:spTree>
    <p:extLst>
      <p:ext uri="{BB962C8B-B14F-4D97-AF65-F5344CB8AC3E}">
        <p14:creationId xmlns:p14="http://schemas.microsoft.com/office/powerpoint/2010/main" val="19855376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6587C-1D69-4FBE-8B2B-094328E0BFDA}" type="datetime1">
              <a:rPr lang="en-US" smtClean="0">
                <a:solidFill>
                  <a:prstClr val="white"/>
                </a:solidFill>
              </a:rPr>
              <a:pPr/>
              <a:t>1/24/2017</a:t>
            </a:fld>
            <a:endParaRPr lang="en-US">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Advancing Transportation Through Innovation</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4C1204FC-983C-4B3E-8159-068F0593A1E9}" type="slidenum">
              <a:rPr lang="en-US" smtClean="0">
                <a:solidFill>
                  <a:prstClr val="black">
                    <a:tint val="75000"/>
                  </a:prstClr>
                </a:solidFill>
              </a:rPr>
              <a:pPr/>
              <a:t>22</a:t>
            </a:fld>
            <a:endParaRPr lang="en-US">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31460572"/>
              </p:ext>
            </p:extLst>
          </p:nvPr>
        </p:nvGraphicFramePr>
        <p:xfrm>
          <a:off x="2181494" y="855346"/>
          <a:ext cx="7354392" cy="2150324"/>
        </p:xfrm>
        <a:graphic>
          <a:graphicData uri="http://schemas.openxmlformats.org/drawingml/2006/table">
            <a:tbl>
              <a:tblPr firstRow="1" bandRow="1">
                <a:tableStyleId>{5C22544A-7EE6-4342-B048-85BDC9FD1C3A}</a:tableStyleId>
              </a:tblPr>
              <a:tblGrid>
                <a:gridCol w="2233752"/>
                <a:gridCol w="966651"/>
                <a:gridCol w="953589"/>
                <a:gridCol w="979714"/>
                <a:gridCol w="1136469"/>
                <a:gridCol w="1084217"/>
              </a:tblGrid>
              <a:tr h="706606">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dirty="0" smtClean="0"/>
                        <a:t>Age: 15-19</a:t>
                      </a:r>
                    </a:p>
                    <a:p>
                      <a:endParaRPr lang="en-US" dirty="0"/>
                    </a:p>
                  </a:txBody>
                  <a:tcPr/>
                </a:tc>
                <a:tc>
                  <a:txBody>
                    <a:bodyPr/>
                    <a:lstStyle/>
                    <a:p>
                      <a:r>
                        <a:rPr lang="en-US" dirty="0" smtClean="0"/>
                        <a:t>2010</a:t>
                      </a:r>
                      <a:endParaRPr lang="en-US" dirty="0"/>
                    </a:p>
                  </a:txBody>
                  <a:tcPr/>
                </a:tc>
                <a:tc>
                  <a:txBody>
                    <a:bodyPr/>
                    <a:lstStyle/>
                    <a:p>
                      <a:r>
                        <a:rPr lang="en-US" dirty="0" smtClean="0"/>
                        <a:t>2011</a:t>
                      </a:r>
                      <a:endParaRPr lang="en-US" dirty="0"/>
                    </a:p>
                  </a:txBody>
                  <a:tcPr/>
                </a:tc>
                <a:tc>
                  <a:txBody>
                    <a:bodyPr/>
                    <a:lstStyle/>
                    <a:p>
                      <a:r>
                        <a:rPr lang="en-US" dirty="0" smtClean="0"/>
                        <a:t>2012</a:t>
                      </a:r>
                      <a:endParaRPr lang="en-US" dirty="0"/>
                    </a:p>
                  </a:txBody>
                  <a:tcPr/>
                </a:tc>
                <a:tc>
                  <a:txBody>
                    <a:bodyPr/>
                    <a:lstStyle/>
                    <a:p>
                      <a:r>
                        <a:rPr lang="en-US" dirty="0" smtClean="0"/>
                        <a:t>2013</a:t>
                      </a:r>
                      <a:endParaRPr lang="en-US" dirty="0"/>
                    </a:p>
                  </a:txBody>
                  <a:tcPr/>
                </a:tc>
                <a:tc>
                  <a:txBody>
                    <a:bodyPr/>
                    <a:lstStyle/>
                    <a:p>
                      <a:r>
                        <a:rPr lang="en-US" dirty="0" smtClean="0"/>
                        <a:t>2014</a:t>
                      </a:r>
                      <a:endParaRPr lang="en-US" dirty="0"/>
                    </a:p>
                  </a:txBody>
                  <a:tcPr/>
                </a:tc>
              </a:tr>
              <a:tr h="620758">
                <a:tc>
                  <a:txBody>
                    <a:bodyPr/>
                    <a:lstStyle/>
                    <a:p>
                      <a:r>
                        <a:rPr lang="en-US" dirty="0" smtClean="0"/>
                        <a:t>Injuries</a:t>
                      </a:r>
                      <a:endParaRPr lang="en-US" dirty="0"/>
                    </a:p>
                  </a:txBody>
                  <a:tcPr/>
                </a:tc>
                <a:tc>
                  <a:txBody>
                    <a:bodyPr/>
                    <a:lstStyle/>
                    <a:p>
                      <a:r>
                        <a:rPr lang="en-US" dirty="0" smtClean="0"/>
                        <a:t>13218</a:t>
                      </a:r>
                    </a:p>
                  </a:txBody>
                  <a:tcPr/>
                </a:tc>
                <a:tc>
                  <a:txBody>
                    <a:bodyPr/>
                    <a:lstStyle/>
                    <a:p>
                      <a:r>
                        <a:rPr lang="en-US" dirty="0" smtClean="0"/>
                        <a:t>13890</a:t>
                      </a:r>
                    </a:p>
                  </a:txBody>
                  <a:tcPr/>
                </a:tc>
                <a:tc>
                  <a:txBody>
                    <a:bodyPr/>
                    <a:lstStyle/>
                    <a:p>
                      <a:r>
                        <a:rPr lang="en-US" dirty="0" smtClean="0"/>
                        <a:t>14283</a:t>
                      </a:r>
                    </a:p>
                  </a:txBody>
                  <a:tcPr/>
                </a:tc>
                <a:tc>
                  <a:txBody>
                    <a:bodyPr/>
                    <a:lstStyle/>
                    <a:p>
                      <a:r>
                        <a:rPr lang="en-US" dirty="0" smtClean="0"/>
                        <a:t>13366</a:t>
                      </a:r>
                    </a:p>
                  </a:txBody>
                  <a:tcPr/>
                </a:tc>
                <a:tc>
                  <a:txBody>
                    <a:bodyPr/>
                    <a:lstStyle/>
                    <a:p>
                      <a:r>
                        <a:rPr lang="en-US" dirty="0" smtClean="0"/>
                        <a:t>12579</a:t>
                      </a:r>
                    </a:p>
                  </a:txBody>
                  <a:tcPr/>
                </a:tc>
              </a:tr>
              <a:tr h="706606">
                <a:tc>
                  <a:txBody>
                    <a:bodyPr/>
                    <a:lstStyle/>
                    <a:p>
                      <a:r>
                        <a:rPr lang="en-US" dirty="0" smtClean="0"/>
                        <a:t>Fatalities</a:t>
                      </a:r>
                      <a:endParaRPr lang="en-US" dirty="0"/>
                    </a:p>
                  </a:txBody>
                  <a:tcPr/>
                </a:tc>
                <a:tc>
                  <a:txBody>
                    <a:bodyPr/>
                    <a:lstStyle/>
                    <a:p>
                      <a:r>
                        <a:rPr lang="en-US" dirty="0" smtClean="0"/>
                        <a:t>109</a:t>
                      </a:r>
                      <a:endParaRPr lang="en-US" dirty="0"/>
                    </a:p>
                  </a:txBody>
                  <a:tcPr/>
                </a:tc>
                <a:tc>
                  <a:txBody>
                    <a:bodyPr/>
                    <a:lstStyle/>
                    <a:p>
                      <a:r>
                        <a:rPr lang="en-US" dirty="0" smtClean="0"/>
                        <a:t>101</a:t>
                      </a:r>
                      <a:endParaRPr lang="en-US" dirty="0"/>
                    </a:p>
                  </a:txBody>
                  <a:tcPr/>
                </a:tc>
                <a:tc>
                  <a:txBody>
                    <a:bodyPr/>
                    <a:lstStyle/>
                    <a:p>
                      <a:r>
                        <a:rPr lang="en-US" dirty="0" smtClean="0"/>
                        <a:t>114</a:t>
                      </a:r>
                      <a:endParaRPr lang="en-US" dirty="0"/>
                    </a:p>
                  </a:txBody>
                  <a:tcPr/>
                </a:tc>
                <a:tc>
                  <a:txBody>
                    <a:bodyPr/>
                    <a:lstStyle/>
                    <a:p>
                      <a:r>
                        <a:rPr lang="en-US" dirty="0" smtClean="0"/>
                        <a:t>96</a:t>
                      </a:r>
                      <a:endParaRPr lang="en-US" dirty="0"/>
                    </a:p>
                  </a:txBody>
                  <a:tcPr/>
                </a:tc>
                <a:tc>
                  <a:txBody>
                    <a:bodyPr/>
                    <a:lstStyle/>
                    <a:p>
                      <a:r>
                        <a:rPr lang="en-US" dirty="0" smtClean="0"/>
                        <a:t>75</a:t>
                      </a:r>
                      <a:endParaRPr lang="en-US" dirty="0"/>
                    </a:p>
                  </a:txBody>
                  <a:tcPr/>
                </a:tc>
              </a:tr>
            </a:tbl>
          </a:graphicData>
        </a:graphic>
      </p:graphicFrame>
      <p:sp>
        <p:nvSpPr>
          <p:cNvPr id="7" name="TextBox 6"/>
          <p:cNvSpPr txBox="1"/>
          <p:nvPr/>
        </p:nvSpPr>
        <p:spPr>
          <a:xfrm>
            <a:off x="2844800" y="4271554"/>
            <a:ext cx="6691086" cy="369332"/>
          </a:xfrm>
          <a:prstGeom prst="rect">
            <a:avLst/>
          </a:prstGeom>
          <a:noFill/>
        </p:spPr>
        <p:txBody>
          <a:bodyPr wrap="square" rtlCol="0">
            <a:spAutoFit/>
          </a:bodyPr>
          <a:lstStyle/>
          <a:p>
            <a:r>
              <a:rPr lang="en-US" dirty="0" smtClean="0"/>
              <a:t>Source: Virginia </a:t>
            </a:r>
            <a:r>
              <a:rPr lang="en-US" dirty="0" smtClean="0"/>
              <a:t>Department </a:t>
            </a:r>
            <a:r>
              <a:rPr lang="en-US" dirty="0" smtClean="0"/>
              <a:t>of Motor vehicles</a:t>
            </a:r>
          </a:p>
        </p:txBody>
      </p:sp>
    </p:spTree>
    <p:extLst>
      <p:ext uri="{BB962C8B-B14F-4D97-AF65-F5344CB8AC3E}">
        <p14:creationId xmlns:p14="http://schemas.microsoft.com/office/powerpoint/2010/main" val="175269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67" y="0"/>
            <a:ext cx="12225867" cy="6877050"/>
          </a:xfrm>
          <a:prstGeom prst="rect">
            <a:avLst/>
          </a:prstGeom>
        </p:spPr>
      </p:pic>
      <p:sp>
        <p:nvSpPr>
          <p:cNvPr id="2" name="Title 1"/>
          <p:cNvSpPr txBox="1">
            <a:spLocks/>
          </p:cNvSpPr>
          <p:nvPr/>
        </p:nvSpPr>
        <p:spPr>
          <a:xfrm>
            <a:off x="1239293" y="349443"/>
            <a:ext cx="5771661" cy="11714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latin typeface="Segoe UI Light" panose="020B0502040204020203" pitchFamily="34" charset="0"/>
              </a:rPr>
              <a:t>Parental influence</a:t>
            </a:r>
            <a:endParaRPr lang="en-US" sz="5400" dirty="0">
              <a:latin typeface="Segoe UI Light" panose="020B0502040204020203" pitchFamily="34" charset="0"/>
            </a:endParaRPr>
          </a:p>
        </p:txBody>
      </p:sp>
      <p:sp>
        <p:nvSpPr>
          <p:cNvPr id="3" name="Content Placeholder 2"/>
          <p:cNvSpPr txBox="1">
            <a:spLocks/>
          </p:cNvSpPr>
          <p:nvPr/>
        </p:nvSpPr>
        <p:spPr>
          <a:xfrm>
            <a:off x="1753643" y="1520893"/>
            <a:ext cx="8043499"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aseline="30000" dirty="0"/>
          </a:p>
        </p:txBody>
      </p:sp>
    </p:spTree>
    <p:extLst>
      <p:ext uri="{BB962C8B-B14F-4D97-AF65-F5344CB8AC3E}">
        <p14:creationId xmlns:p14="http://schemas.microsoft.com/office/powerpoint/2010/main" val="25145393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txBox="1">
            <a:spLocks/>
          </p:cNvSpPr>
          <p:nvPr/>
        </p:nvSpPr>
        <p:spPr>
          <a:xfrm>
            <a:off x="6830229" y="598503"/>
            <a:ext cx="10515600" cy="11718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latin typeface="Segoe UI Light" panose="020B0502040204020203" pitchFamily="34" charset="0"/>
              </a:rPr>
              <a:t>Parent-Teen Driving</a:t>
            </a:r>
          </a:p>
          <a:p>
            <a:r>
              <a:rPr lang="en-US" dirty="0" smtClean="0">
                <a:solidFill>
                  <a:schemeClr val="bg1"/>
                </a:solidFill>
                <a:latin typeface="Segoe UI Light" panose="020B0502040204020203" pitchFamily="34" charset="0"/>
              </a:rPr>
              <a:t>Agreements (PTDAs)</a:t>
            </a:r>
            <a:endParaRPr lang="en-US" dirty="0">
              <a:solidFill>
                <a:schemeClr val="bg1"/>
              </a:solidFill>
              <a:latin typeface="Segoe UI Light" panose="020B0502040204020203" pitchFamily="34" charset="0"/>
            </a:endParaRPr>
          </a:p>
        </p:txBody>
      </p:sp>
      <p:sp>
        <p:nvSpPr>
          <p:cNvPr id="3" name="Content Placeholder 2"/>
          <p:cNvSpPr txBox="1">
            <a:spLocks/>
          </p:cNvSpPr>
          <p:nvPr/>
        </p:nvSpPr>
        <p:spPr>
          <a:xfrm>
            <a:off x="1439448" y="1596134"/>
            <a:ext cx="998082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30879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892628" y="834241"/>
            <a:ext cx="10668000" cy="4572000"/>
          </a:xfrm>
          <a:prstGeom prst="rect">
            <a:avLst/>
          </a:prstGeom>
          <a:noFill/>
          <a:ln w="9525">
            <a:noFill/>
            <a:miter lim="800000"/>
            <a:headEnd/>
            <a:tailEnd/>
          </a:ln>
        </p:spPr>
      </p:pic>
      <p:sp>
        <p:nvSpPr>
          <p:cNvPr id="7" name="Rectangle 6"/>
          <p:cNvSpPr/>
          <p:nvPr/>
        </p:nvSpPr>
        <p:spPr>
          <a:xfrm>
            <a:off x="9458960" y="1292694"/>
            <a:ext cx="2238234" cy="452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57439" y="1292694"/>
            <a:ext cx="2207755" cy="452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71439" y="1292694"/>
            <a:ext cx="2357121" cy="452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00399" y="1292694"/>
            <a:ext cx="2357121" cy="452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03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par>
                          <p:cTn id="11" fill="hold">
                            <p:stCondLst>
                              <p:cond delay="0"/>
                            </p:stCondLst>
                            <p:childTnLst>
                              <p:par>
                                <p:cTn id="12" presetID="1" presetClass="exit" presetSubtype="0" fill="hold" grpId="0" nodeType="afterEffect">
                                  <p:stCondLst>
                                    <p:cond delay="50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500"/>
                            </p:stCondLst>
                            <p:childTnLst>
                              <p:par>
                                <p:cTn id="15" presetID="1" presetClass="exit"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1280806" y="164928"/>
            <a:ext cx="9356329" cy="6057768"/>
          </a:xfrm>
          <a:prstGeom prst="rect">
            <a:avLst/>
          </a:prstGeom>
        </p:spPr>
      </p:pic>
    </p:spTree>
    <p:extLst>
      <p:ext uri="{BB962C8B-B14F-4D97-AF65-F5344CB8AC3E}">
        <p14:creationId xmlns:p14="http://schemas.microsoft.com/office/powerpoint/2010/main" val="1222711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t="7593"/>
          <a:stretch/>
        </p:blipFill>
        <p:spPr>
          <a:xfrm>
            <a:off x="1122840" y="0"/>
            <a:ext cx="9621360" cy="5239014"/>
          </a:xfrm>
          <a:prstGeom prst="rect">
            <a:avLst/>
          </a:prstGeom>
        </p:spPr>
      </p:pic>
      <p:pic>
        <p:nvPicPr>
          <p:cNvPr id="6" name="Picture 5"/>
          <p:cNvPicPr>
            <a:picLocks noChangeAspect="1"/>
          </p:cNvPicPr>
          <p:nvPr/>
        </p:nvPicPr>
        <p:blipFill>
          <a:blip r:embed="rId4" cstate="print"/>
          <a:stretch>
            <a:fillRect/>
          </a:stretch>
        </p:blipFill>
        <p:spPr>
          <a:xfrm>
            <a:off x="528637" y="5444567"/>
            <a:ext cx="11091863" cy="1184833"/>
          </a:xfrm>
          <a:prstGeom prst="rect">
            <a:avLst/>
          </a:prstGeom>
        </p:spPr>
      </p:pic>
    </p:spTree>
    <p:extLst>
      <p:ext uri="{BB962C8B-B14F-4D97-AF65-F5344CB8AC3E}">
        <p14:creationId xmlns:p14="http://schemas.microsoft.com/office/powerpoint/2010/main" val="385709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l="1" r="5230"/>
          <a:stretch/>
        </p:blipFill>
        <p:spPr>
          <a:xfrm>
            <a:off x="0" y="0"/>
            <a:ext cx="12211050" cy="6921994"/>
          </a:xfrm>
          <a:prstGeom prst="rect">
            <a:avLst/>
          </a:prstGeom>
        </p:spPr>
      </p:pic>
    </p:spTree>
    <p:extLst>
      <p:ext uri="{BB962C8B-B14F-4D97-AF65-F5344CB8AC3E}">
        <p14:creationId xmlns:p14="http://schemas.microsoft.com/office/powerpoint/2010/main" val="1759861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446344" y="641413"/>
            <a:ext cx="4446891" cy="438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solidFill>
                  <a:srgbClr val="F70001"/>
                </a:solidFill>
                <a:latin typeface="Segoe UI Light" panose="020B0502040204020203" pitchFamily="34" charset="0"/>
              </a:rPr>
              <a:t>Teen driving risks:</a:t>
            </a:r>
          </a:p>
          <a:p>
            <a:pPr marL="971550" lvl="1" indent="-514350">
              <a:buFont typeface="+mj-lt"/>
              <a:buAutoNum type="arabicPeriod"/>
            </a:pPr>
            <a:r>
              <a:rPr lang="en-US" sz="2800" dirty="0" smtClean="0">
                <a:solidFill>
                  <a:srgbClr val="F70001"/>
                </a:solidFill>
                <a:latin typeface="Segoe UI Light" panose="020B0502040204020203" pitchFamily="34" charset="0"/>
                <a:cs typeface="Arial" panose="020B0604020202020204" pitchFamily="34" charset="0"/>
              </a:rPr>
              <a:t>Speeding</a:t>
            </a:r>
          </a:p>
          <a:p>
            <a:pPr marL="971550" lvl="1" indent="-514350">
              <a:buFont typeface="+mj-lt"/>
              <a:buAutoNum type="arabicPeriod"/>
            </a:pPr>
            <a:r>
              <a:rPr lang="en-US" sz="2800" dirty="0" smtClean="0">
                <a:solidFill>
                  <a:srgbClr val="F70001"/>
                </a:solidFill>
                <a:latin typeface="Segoe UI Light" panose="020B0502040204020203" pitchFamily="34" charset="0"/>
                <a:cs typeface="Arial" panose="020B0604020202020204" pitchFamily="34" charset="0"/>
              </a:rPr>
              <a:t>Night Driving</a:t>
            </a:r>
          </a:p>
          <a:p>
            <a:pPr marL="971550" lvl="1" indent="-514350">
              <a:buFont typeface="+mj-lt"/>
              <a:buAutoNum type="arabicPeriod"/>
            </a:pPr>
            <a:r>
              <a:rPr lang="en-US" sz="2800" dirty="0" smtClean="0">
                <a:solidFill>
                  <a:srgbClr val="F70001"/>
                </a:solidFill>
                <a:latin typeface="Segoe UI Light" panose="020B0502040204020203" pitchFamily="34" charset="0"/>
                <a:cs typeface="Arial" panose="020B0604020202020204" pitchFamily="34" charset="0"/>
              </a:rPr>
              <a:t>Distracted Driving</a:t>
            </a:r>
          </a:p>
          <a:p>
            <a:pPr marL="971550" lvl="1" indent="-514350">
              <a:buFont typeface="+mj-lt"/>
              <a:buAutoNum type="arabicPeriod"/>
            </a:pPr>
            <a:r>
              <a:rPr lang="en-US" sz="2800" dirty="0" smtClean="0">
                <a:solidFill>
                  <a:srgbClr val="F70001"/>
                </a:solidFill>
                <a:latin typeface="Segoe UI Light" panose="020B0502040204020203" pitchFamily="34" charset="0"/>
                <a:cs typeface="Arial" panose="020B0604020202020204" pitchFamily="34" charset="0"/>
              </a:rPr>
              <a:t>Seatbelt Non-use</a:t>
            </a:r>
          </a:p>
          <a:p>
            <a:pPr marL="971550" lvl="1" indent="-514350">
              <a:buFont typeface="+mj-lt"/>
              <a:buAutoNum type="arabicPeriod"/>
            </a:pPr>
            <a:r>
              <a:rPr lang="en-US" sz="2800" dirty="0" smtClean="0">
                <a:solidFill>
                  <a:srgbClr val="F70001"/>
                </a:solidFill>
                <a:latin typeface="Segoe UI Light" panose="020B0502040204020203" pitchFamily="34" charset="0"/>
                <a:cs typeface="Arial" panose="020B0604020202020204" pitchFamily="34" charset="0"/>
              </a:rPr>
              <a:t>Passengers</a:t>
            </a:r>
          </a:p>
          <a:p>
            <a:pPr marL="971550" lvl="1" indent="-514350">
              <a:buFont typeface="+mj-lt"/>
              <a:buAutoNum type="arabicPeriod"/>
            </a:pPr>
            <a:r>
              <a:rPr lang="en-US" sz="2800" dirty="0" smtClean="0">
                <a:solidFill>
                  <a:srgbClr val="F70001"/>
                </a:solidFill>
                <a:latin typeface="Segoe UI Light" panose="020B0502040204020203" pitchFamily="34" charset="0"/>
                <a:cs typeface="Arial" panose="020B0604020202020204" pitchFamily="34" charset="0"/>
              </a:rPr>
              <a:t>Primary Access to a Vehicle</a:t>
            </a:r>
          </a:p>
          <a:p>
            <a:pPr marL="971550" lvl="1" indent="-514350">
              <a:buFont typeface="+mj-lt"/>
              <a:buAutoNum type="arabicPeriod"/>
            </a:pPr>
            <a:r>
              <a:rPr lang="en-US" sz="2800" dirty="0" smtClean="0">
                <a:solidFill>
                  <a:srgbClr val="F70001"/>
                </a:solidFill>
                <a:latin typeface="Segoe UI Light" panose="020B0502040204020203" pitchFamily="34" charset="0"/>
                <a:cs typeface="Arial" panose="020B0604020202020204" pitchFamily="34" charset="0"/>
              </a:rPr>
              <a:t>Impaired</a:t>
            </a:r>
            <a:endParaRPr lang="en-US" sz="2800" dirty="0">
              <a:solidFill>
                <a:srgbClr val="F70001"/>
              </a:solidFill>
              <a:latin typeface="Segoe UI Light" panose="020B0502040204020203" pitchFamily="34" charset="0"/>
              <a:cs typeface="Arial" panose="020B0604020202020204" pitchFamily="34" charset="0"/>
            </a:endParaRPr>
          </a:p>
        </p:txBody>
      </p:sp>
      <p:sp>
        <p:nvSpPr>
          <p:cNvPr id="11" name="Content Placeholder 3"/>
          <p:cNvSpPr txBox="1">
            <a:spLocks/>
          </p:cNvSpPr>
          <p:nvPr/>
        </p:nvSpPr>
        <p:spPr>
          <a:xfrm>
            <a:off x="6747405" y="1739698"/>
            <a:ext cx="5307956" cy="50758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cs typeface="Arial" panose="020B0604020202020204" pitchFamily="34" charset="0"/>
            </a:endParaRPr>
          </a:p>
        </p:txBody>
      </p:sp>
      <p:sp>
        <p:nvSpPr>
          <p:cNvPr id="2" name="Rectangle 1"/>
          <p:cNvSpPr/>
          <p:nvPr/>
        </p:nvSpPr>
        <p:spPr>
          <a:xfrm>
            <a:off x="6098834" y="509133"/>
            <a:ext cx="6093163" cy="54506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098834" y="641413"/>
            <a:ext cx="6093165" cy="888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Segoe UI Light" panose="020B0502040204020203" pitchFamily="34" charset="0"/>
              </a:rPr>
              <a:t>Minimize the risks:</a:t>
            </a:r>
            <a:endParaRPr lang="en-US" sz="3600" b="1" dirty="0">
              <a:solidFill>
                <a:schemeClr val="bg1"/>
              </a:solidFill>
              <a:latin typeface="Segoe UI Light" panose="020B0502040204020203" pitchFamily="34" charset="0"/>
            </a:endParaRPr>
          </a:p>
        </p:txBody>
      </p:sp>
      <p:sp>
        <p:nvSpPr>
          <p:cNvPr id="9" name="Content Placeholder 3"/>
          <p:cNvSpPr txBox="1">
            <a:spLocks/>
          </p:cNvSpPr>
          <p:nvPr/>
        </p:nvSpPr>
        <p:spPr>
          <a:xfrm>
            <a:off x="6454945" y="1544930"/>
            <a:ext cx="4880879" cy="3622607"/>
          </a:xfrm>
          <a:prstGeom prst="rect">
            <a:avLst/>
          </a:prstGeom>
          <a:solidFill>
            <a:srgbClr val="00B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r>
              <a:rPr lang="en-US" dirty="0" smtClean="0">
                <a:solidFill>
                  <a:schemeClr val="bg1"/>
                </a:solidFill>
                <a:latin typeface="Segoe UI Light" panose="020B0502040204020203" pitchFamily="34" charset="0"/>
              </a:rPr>
              <a:t>Enforce the minimum Virginia driving laws with your teen.</a:t>
            </a:r>
          </a:p>
        </p:txBody>
      </p:sp>
      <p:sp>
        <p:nvSpPr>
          <p:cNvPr id="8" name="Content Placeholder 3"/>
          <p:cNvSpPr txBox="1">
            <a:spLocks/>
          </p:cNvSpPr>
          <p:nvPr/>
        </p:nvSpPr>
        <p:spPr>
          <a:xfrm>
            <a:off x="6423119" y="1530315"/>
            <a:ext cx="4880879" cy="3131134"/>
          </a:xfrm>
          <a:prstGeom prst="rect">
            <a:avLst/>
          </a:prstGeom>
          <a:solidFill>
            <a:srgbClr val="00B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r>
              <a:rPr lang="en-US" dirty="0" smtClean="0">
                <a:solidFill>
                  <a:schemeClr val="bg1"/>
                </a:solidFill>
                <a:latin typeface="Segoe UI Light" panose="020B0502040204020203" pitchFamily="34" charset="0"/>
              </a:rPr>
              <a:t>Create a family-level Graduated Driver’s Licensing system</a:t>
            </a:r>
            <a:endParaRPr lang="en-US" dirty="0">
              <a:solidFill>
                <a:schemeClr val="bg1"/>
              </a:solidFill>
              <a:latin typeface="Segoe UI Light" panose="020B0502040204020203" pitchFamily="34" charset="0"/>
            </a:endParaRPr>
          </a:p>
        </p:txBody>
      </p:sp>
      <p:sp>
        <p:nvSpPr>
          <p:cNvPr id="13" name="Content Placeholder 3"/>
          <p:cNvSpPr txBox="1">
            <a:spLocks/>
          </p:cNvSpPr>
          <p:nvPr/>
        </p:nvSpPr>
        <p:spPr>
          <a:xfrm>
            <a:off x="6491437" y="1450749"/>
            <a:ext cx="4880879" cy="3131134"/>
          </a:xfrm>
          <a:prstGeom prst="rect">
            <a:avLst/>
          </a:prstGeom>
          <a:solidFill>
            <a:srgbClr val="00B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solidFill>
                  <a:schemeClr val="bg1"/>
                </a:solidFill>
                <a:latin typeface="Segoe UI Light" panose="020B0502040204020203" pitchFamily="34" charset="0"/>
              </a:rPr>
              <a:t>Have your teen share a vehicle with you </a:t>
            </a:r>
            <a:r>
              <a:rPr lang="en-US" dirty="0" smtClean="0">
                <a:solidFill>
                  <a:schemeClr val="bg1"/>
                </a:solidFill>
                <a:latin typeface="Segoe UI Light" panose="020B0502040204020203" pitchFamily="34" charset="0"/>
              </a:rPr>
              <a:t>and other </a:t>
            </a:r>
            <a:r>
              <a:rPr lang="en-US" dirty="0">
                <a:solidFill>
                  <a:schemeClr val="bg1"/>
                </a:solidFill>
                <a:latin typeface="Segoe UI Light" panose="020B0502040204020203" pitchFamily="34" charset="0"/>
              </a:rPr>
              <a:t>family members.</a:t>
            </a:r>
          </a:p>
        </p:txBody>
      </p:sp>
      <p:sp>
        <p:nvSpPr>
          <p:cNvPr id="10" name="Content Placeholder 3"/>
          <p:cNvSpPr txBox="1">
            <a:spLocks/>
          </p:cNvSpPr>
          <p:nvPr/>
        </p:nvSpPr>
        <p:spPr>
          <a:xfrm>
            <a:off x="6522076" y="1371183"/>
            <a:ext cx="4880879" cy="3131134"/>
          </a:xfrm>
          <a:prstGeom prst="rect">
            <a:avLst/>
          </a:prstGeom>
          <a:solidFill>
            <a:srgbClr val="00B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smtClean="0">
                <a:solidFill>
                  <a:schemeClr val="bg1"/>
                </a:solidFill>
                <a:latin typeface="Segoe UI Light" panose="020B0502040204020203" pitchFamily="34" charset="0"/>
              </a:rPr>
              <a:t>Passengers</a:t>
            </a:r>
            <a:endParaRPr lang="en-US" dirty="0">
              <a:solidFill>
                <a:schemeClr val="bg1"/>
              </a:solidFill>
              <a:latin typeface="Segoe UI Light" panose="020B0502040204020203" pitchFamily="34" charset="0"/>
            </a:endParaRPr>
          </a:p>
        </p:txBody>
      </p:sp>
      <p:sp>
        <p:nvSpPr>
          <p:cNvPr id="14" name="Content Placeholder 3"/>
          <p:cNvSpPr txBox="1">
            <a:spLocks/>
          </p:cNvSpPr>
          <p:nvPr/>
        </p:nvSpPr>
        <p:spPr>
          <a:xfrm>
            <a:off x="6540494" y="1371183"/>
            <a:ext cx="4880879" cy="3131134"/>
          </a:xfrm>
          <a:prstGeom prst="rect">
            <a:avLst/>
          </a:prstGeom>
          <a:solidFill>
            <a:srgbClr val="00B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solidFill>
                  <a:schemeClr val="bg1"/>
                </a:solidFill>
                <a:latin typeface="Segoe UI Light" panose="020B0502040204020203" pitchFamily="34" charset="0"/>
              </a:rPr>
              <a:t>Keep driving with your teens after licensure.</a:t>
            </a:r>
          </a:p>
        </p:txBody>
      </p:sp>
    </p:spTree>
    <p:extLst>
      <p:ext uri="{BB962C8B-B14F-4D97-AF65-F5344CB8AC3E}">
        <p14:creationId xmlns:p14="http://schemas.microsoft.com/office/powerpoint/2010/main" val="33527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7" grpId="0"/>
      <p:bldP spid="9" grpId="0" animBg="1"/>
      <p:bldP spid="8" grpId="0" animBg="1"/>
      <p:bldP spid="13" grpId="0" animBg="1"/>
      <p:bldP spid="10"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underyourinfluence.org/sites/default/files/destractedfrien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1818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60900" y="50800"/>
            <a:ext cx="6690800" cy="1117600"/>
          </a:xfrm>
        </p:spPr>
        <p:txBody>
          <a:bodyPr>
            <a:noAutofit/>
          </a:bodyPr>
          <a:lstStyle/>
          <a:p>
            <a:pPr algn="r"/>
            <a:r>
              <a:rPr lang="en-US" sz="2800" dirty="0">
                <a:solidFill>
                  <a:schemeClr val="bg1"/>
                </a:solidFill>
                <a:latin typeface="Segoe UI Light" panose="020B0502040204020203" pitchFamily="34" charset="0"/>
              </a:rPr>
              <a:t>Driving is risky for </a:t>
            </a:r>
            <a:r>
              <a:rPr lang="en-US" sz="2800" dirty="0" smtClean="0">
                <a:solidFill>
                  <a:schemeClr val="bg1"/>
                </a:solidFill>
                <a:latin typeface="Segoe UI Semibold" panose="020B0702040204020203" pitchFamily="34" charset="0"/>
              </a:rPr>
              <a:t>everyone</a:t>
            </a:r>
            <a:r>
              <a:rPr lang="en-US" sz="3600" b="1" dirty="0" smtClean="0">
                <a:solidFill>
                  <a:schemeClr val="bg1"/>
                </a:solidFill>
                <a:latin typeface="Segoe UI Light" panose="020B0502040204020203" pitchFamily="34" charset="0"/>
              </a:rPr>
              <a:t/>
            </a:r>
            <a:br>
              <a:rPr lang="en-US" sz="3600" b="1" dirty="0" smtClean="0">
                <a:solidFill>
                  <a:schemeClr val="bg1"/>
                </a:solidFill>
                <a:latin typeface="Segoe UI Light" panose="020B0502040204020203" pitchFamily="34" charset="0"/>
              </a:rPr>
            </a:br>
            <a:r>
              <a:rPr lang="en-US" sz="2400" dirty="0">
                <a:solidFill>
                  <a:schemeClr val="bg1"/>
                </a:solidFill>
                <a:latin typeface="Segoe UI Light" panose="020B0502040204020203" pitchFamily="34" charset="0"/>
              </a:rPr>
              <a:t>However, teen </a:t>
            </a:r>
            <a:r>
              <a:rPr lang="en-US" sz="2400" dirty="0" smtClean="0">
                <a:solidFill>
                  <a:schemeClr val="bg1"/>
                </a:solidFill>
                <a:latin typeface="Segoe UI Light" panose="020B0502040204020203" pitchFamily="34" charset="0"/>
              </a:rPr>
              <a:t>drivers have</a:t>
            </a:r>
            <a:br>
              <a:rPr lang="en-US" sz="2400" dirty="0" smtClean="0">
                <a:solidFill>
                  <a:schemeClr val="bg1"/>
                </a:solidFill>
                <a:latin typeface="Segoe UI Light" panose="020B0502040204020203" pitchFamily="34" charset="0"/>
              </a:rPr>
            </a:br>
            <a:r>
              <a:rPr lang="en-US" sz="2400" dirty="0" smtClean="0">
                <a:solidFill>
                  <a:schemeClr val="bg1"/>
                </a:solidFill>
                <a:latin typeface="Segoe UI Light" panose="020B0502040204020203" pitchFamily="34" charset="0"/>
              </a:rPr>
              <a:t>especially high </a:t>
            </a:r>
            <a:r>
              <a:rPr lang="en-US" sz="2400" dirty="0">
                <a:solidFill>
                  <a:schemeClr val="bg1"/>
                </a:solidFill>
                <a:latin typeface="Segoe UI Light" panose="020B0502040204020203" pitchFamily="34" charset="0"/>
              </a:rPr>
              <a:t>crash </a:t>
            </a:r>
            <a:r>
              <a:rPr lang="en-US" sz="2400" dirty="0" smtClean="0">
                <a:solidFill>
                  <a:schemeClr val="bg1"/>
                </a:solidFill>
                <a:latin typeface="Segoe UI Light" panose="020B0502040204020203" pitchFamily="34" charset="0"/>
              </a:rPr>
              <a:t>risk</a:t>
            </a:r>
            <a:endParaRPr lang="en-US" sz="2400" dirty="0">
              <a:solidFill>
                <a:schemeClr val="bg1"/>
              </a:solidFill>
              <a:latin typeface="Segoe UI Light" panose="020B0502040204020203" pitchFamily="34" charset="0"/>
            </a:endParaRPr>
          </a:p>
        </p:txBody>
      </p:sp>
      <p:sp>
        <p:nvSpPr>
          <p:cNvPr id="6" name="Slide Number Placeholder 5"/>
          <p:cNvSpPr>
            <a:spLocks noGrp="1"/>
          </p:cNvSpPr>
          <p:nvPr>
            <p:ph type="sldNum" sz="quarter" idx="12"/>
          </p:nvPr>
        </p:nvSpPr>
        <p:spPr/>
        <p:txBody>
          <a:bodyPr/>
          <a:lstStyle/>
          <a:p>
            <a:fld id="{4C1204FC-983C-4B3E-8159-068F0593A1E9}"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742456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6587C-1D69-4FBE-8B2B-094328E0BFDA}" type="datetime1">
              <a:rPr lang="en-US" smtClean="0">
                <a:solidFill>
                  <a:prstClr val="white"/>
                </a:solidFill>
              </a:rPr>
              <a:pPr/>
              <a:t>1/24/2017</a:t>
            </a:fld>
            <a:endParaRPr lang="en-US">
              <a:solidFill>
                <a:prstClr val="white"/>
              </a:solidFill>
            </a:endParaRPr>
          </a:p>
        </p:txBody>
      </p:sp>
    </p:spTree>
    <p:extLst>
      <p:ext uri="{BB962C8B-B14F-4D97-AF65-F5344CB8AC3E}">
        <p14:creationId xmlns:p14="http://schemas.microsoft.com/office/powerpoint/2010/main" val="2381385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7350" y="0"/>
            <a:ext cx="10260419" cy="6858000"/>
          </a:xfrm>
          <a:prstGeom prst="rect">
            <a:avLst/>
          </a:prstGeom>
        </p:spPr>
      </p:pic>
      <p:sp>
        <p:nvSpPr>
          <p:cNvPr id="68" name="Rectangle 67"/>
          <p:cNvSpPr/>
          <p:nvPr/>
        </p:nvSpPr>
        <p:spPr>
          <a:xfrm>
            <a:off x="7315200" y="5718208"/>
            <a:ext cx="4876800" cy="12408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7310402" y="4764625"/>
            <a:ext cx="4876800" cy="99497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7310402" y="3642118"/>
            <a:ext cx="4876800" cy="11293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7315200" y="2582283"/>
            <a:ext cx="4876800" cy="10675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txBox="1">
            <a:spLocks/>
          </p:cNvSpPr>
          <p:nvPr/>
        </p:nvSpPr>
        <p:spPr>
          <a:xfrm>
            <a:off x="1499927" y="325777"/>
            <a:ext cx="10515600" cy="7476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p>
        </p:txBody>
      </p:sp>
      <p:sp>
        <p:nvSpPr>
          <p:cNvPr id="5" name="Content Placeholder 3"/>
          <p:cNvSpPr txBox="1">
            <a:spLocks/>
          </p:cNvSpPr>
          <p:nvPr/>
        </p:nvSpPr>
        <p:spPr>
          <a:xfrm>
            <a:off x="5759371" y="1677083"/>
            <a:ext cx="5307956"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endParaRPr>
          </a:p>
        </p:txBody>
      </p:sp>
      <p:sp>
        <p:nvSpPr>
          <p:cNvPr id="6" name="Content Placeholder 3"/>
          <p:cNvSpPr txBox="1">
            <a:spLocks/>
          </p:cNvSpPr>
          <p:nvPr/>
        </p:nvSpPr>
        <p:spPr>
          <a:xfrm>
            <a:off x="1499927" y="1371600"/>
            <a:ext cx="6232716" cy="4656821"/>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endParaRPr lang="en-US" sz="2800" dirty="0" smtClean="0"/>
          </a:p>
        </p:txBody>
      </p:sp>
      <p:sp>
        <p:nvSpPr>
          <p:cNvPr id="29" name="Rectangle 28"/>
          <p:cNvSpPr/>
          <p:nvPr/>
        </p:nvSpPr>
        <p:spPr>
          <a:xfrm>
            <a:off x="7315200" y="1057070"/>
            <a:ext cx="4876800" cy="153399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p:cNvGrpSpPr/>
          <p:nvPr/>
        </p:nvGrpSpPr>
        <p:grpSpPr>
          <a:xfrm>
            <a:off x="7315200" y="0"/>
            <a:ext cx="4876800" cy="1371600"/>
            <a:chOff x="7315200" y="0"/>
            <a:chExt cx="4876800" cy="1371600"/>
          </a:xfrm>
        </p:grpSpPr>
        <p:sp>
          <p:nvSpPr>
            <p:cNvPr id="18" name="Flowchart: Off-page Connector 17"/>
            <p:cNvSpPr/>
            <p:nvPr/>
          </p:nvSpPr>
          <p:spPr>
            <a:xfrm>
              <a:off x="7315200" y="0"/>
              <a:ext cx="4876800" cy="1371600"/>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1"/>
            <p:cNvSpPr txBox="1">
              <a:spLocks/>
            </p:cNvSpPr>
            <p:nvPr/>
          </p:nvSpPr>
          <p:spPr>
            <a:xfrm>
              <a:off x="7315200" y="37417"/>
              <a:ext cx="4876800" cy="1081828"/>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r>
                <a:rPr lang="en-US" sz="2800" b="1" dirty="0" smtClean="0">
                  <a:solidFill>
                    <a:schemeClr val="bg1"/>
                  </a:solidFill>
                  <a:latin typeface="Segoe UI Light" panose="020B0502040204020203" pitchFamily="34" charset="0"/>
                </a:rPr>
                <a:t>Leading causes of death for 12-19 year olds in the U.S. </a:t>
              </a:r>
              <a:endParaRPr lang="en-US" sz="2800" b="1" dirty="0">
                <a:solidFill>
                  <a:schemeClr val="bg1"/>
                </a:solidFill>
                <a:latin typeface="Segoe UI Light" panose="020B0502040204020203" pitchFamily="34" charset="0"/>
              </a:endParaRPr>
            </a:p>
          </p:txBody>
        </p:sp>
      </p:grpSp>
      <p:sp>
        <p:nvSpPr>
          <p:cNvPr id="35" name="TextBox 34"/>
          <p:cNvSpPr txBox="1"/>
          <p:nvPr/>
        </p:nvSpPr>
        <p:spPr>
          <a:xfrm>
            <a:off x="9336095" y="1673343"/>
            <a:ext cx="2311316" cy="584775"/>
          </a:xfrm>
          <a:prstGeom prst="rect">
            <a:avLst/>
          </a:prstGeom>
          <a:noFill/>
        </p:spPr>
        <p:txBody>
          <a:bodyPr wrap="square" rtlCol="0">
            <a:spAutoFit/>
          </a:bodyPr>
          <a:lstStyle/>
          <a:p>
            <a:r>
              <a:rPr lang="en-US" sz="3200" b="1" dirty="0" smtClean="0">
                <a:solidFill>
                  <a:schemeClr val="bg1"/>
                </a:solidFill>
              </a:rPr>
              <a:t>Car Crashes</a:t>
            </a:r>
            <a:endParaRPr lang="en-US" sz="3200" b="1" dirty="0">
              <a:solidFill>
                <a:schemeClr val="bg1"/>
              </a:solidFill>
            </a:endParaRPr>
          </a:p>
        </p:txBody>
      </p:sp>
      <p:sp>
        <p:nvSpPr>
          <p:cNvPr id="36" name="TextBox 35"/>
          <p:cNvSpPr txBox="1"/>
          <p:nvPr/>
        </p:nvSpPr>
        <p:spPr>
          <a:xfrm>
            <a:off x="9276896" y="2989411"/>
            <a:ext cx="2227473" cy="461665"/>
          </a:xfrm>
          <a:prstGeom prst="rect">
            <a:avLst/>
          </a:prstGeom>
          <a:noFill/>
        </p:spPr>
        <p:txBody>
          <a:bodyPr wrap="square" rtlCol="0">
            <a:spAutoFit/>
          </a:bodyPr>
          <a:lstStyle/>
          <a:p>
            <a:r>
              <a:rPr lang="en-US" sz="2400" dirty="0" smtClean="0">
                <a:solidFill>
                  <a:schemeClr val="bg1"/>
                </a:solidFill>
              </a:rPr>
              <a:t>Homicide</a:t>
            </a:r>
            <a:endParaRPr lang="en-US" sz="2400" dirty="0">
              <a:solidFill>
                <a:schemeClr val="bg1"/>
              </a:solidFill>
            </a:endParaRPr>
          </a:p>
        </p:txBody>
      </p:sp>
      <p:sp>
        <p:nvSpPr>
          <p:cNvPr id="39" name="TextBox 38"/>
          <p:cNvSpPr txBox="1"/>
          <p:nvPr/>
        </p:nvSpPr>
        <p:spPr>
          <a:xfrm>
            <a:off x="9288472" y="3919122"/>
            <a:ext cx="1863042" cy="461665"/>
          </a:xfrm>
          <a:prstGeom prst="rect">
            <a:avLst/>
          </a:prstGeom>
          <a:noFill/>
        </p:spPr>
        <p:txBody>
          <a:bodyPr wrap="square" rtlCol="0">
            <a:spAutoFit/>
          </a:bodyPr>
          <a:lstStyle/>
          <a:p>
            <a:r>
              <a:rPr lang="en-US" sz="2400" dirty="0" smtClean="0">
                <a:solidFill>
                  <a:schemeClr val="bg1"/>
                </a:solidFill>
              </a:rPr>
              <a:t>Suicide</a:t>
            </a:r>
            <a:endParaRPr lang="en-US" dirty="0">
              <a:solidFill>
                <a:schemeClr val="bg1"/>
              </a:solidFill>
            </a:endParaRPr>
          </a:p>
        </p:txBody>
      </p:sp>
      <p:sp>
        <p:nvSpPr>
          <p:cNvPr id="41" name="TextBox 40"/>
          <p:cNvSpPr txBox="1"/>
          <p:nvPr/>
        </p:nvSpPr>
        <p:spPr>
          <a:xfrm>
            <a:off x="9232570" y="5976788"/>
            <a:ext cx="2879463" cy="830997"/>
          </a:xfrm>
          <a:prstGeom prst="rect">
            <a:avLst/>
          </a:prstGeom>
          <a:noFill/>
        </p:spPr>
        <p:txBody>
          <a:bodyPr wrap="square" rtlCol="0">
            <a:spAutoFit/>
          </a:bodyPr>
          <a:lstStyle/>
          <a:p>
            <a:r>
              <a:rPr lang="en-US" sz="2400" dirty="0" smtClean="0">
                <a:solidFill>
                  <a:schemeClr val="bg1"/>
                </a:solidFill>
              </a:rPr>
              <a:t>Other Unintentional Death</a:t>
            </a:r>
            <a:endParaRPr lang="en-US" sz="2400" dirty="0">
              <a:solidFill>
                <a:schemeClr val="bg1"/>
              </a:solidFill>
            </a:endParaRPr>
          </a:p>
        </p:txBody>
      </p:sp>
      <p:sp>
        <p:nvSpPr>
          <p:cNvPr id="43" name="TextBox 42"/>
          <p:cNvSpPr txBox="1"/>
          <p:nvPr/>
        </p:nvSpPr>
        <p:spPr>
          <a:xfrm>
            <a:off x="9288472" y="4945282"/>
            <a:ext cx="1559471" cy="461665"/>
          </a:xfrm>
          <a:prstGeom prst="rect">
            <a:avLst/>
          </a:prstGeom>
          <a:noFill/>
        </p:spPr>
        <p:txBody>
          <a:bodyPr wrap="square" rtlCol="0">
            <a:spAutoFit/>
          </a:bodyPr>
          <a:lstStyle/>
          <a:p>
            <a:r>
              <a:rPr lang="en-US" sz="2400" dirty="0" smtClean="0">
                <a:solidFill>
                  <a:schemeClr val="bg1"/>
                </a:solidFill>
              </a:rPr>
              <a:t>Cancer</a:t>
            </a:r>
            <a:endParaRPr lang="en-US" sz="2400" dirty="0">
              <a:solidFill>
                <a:schemeClr val="bg1"/>
              </a:solidFill>
            </a:endParaRPr>
          </a:p>
        </p:txBody>
      </p:sp>
      <p:grpSp>
        <p:nvGrpSpPr>
          <p:cNvPr id="63" name="Group 62"/>
          <p:cNvGrpSpPr/>
          <p:nvPr/>
        </p:nvGrpSpPr>
        <p:grpSpPr>
          <a:xfrm>
            <a:off x="7444549" y="1179987"/>
            <a:ext cx="1843923" cy="1483855"/>
            <a:chOff x="7657700" y="1341550"/>
            <a:chExt cx="1611194" cy="1282017"/>
          </a:xfrm>
        </p:grpSpPr>
        <p:graphicFrame>
          <p:nvGraphicFramePr>
            <p:cNvPr id="34" name="Chart 33"/>
            <p:cNvGraphicFramePr/>
            <p:nvPr>
              <p:extLst>
                <p:ext uri="{D42A27DB-BD31-4B8C-83A1-F6EECF244321}">
                  <p14:modId xmlns:p14="http://schemas.microsoft.com/office/powerpoint/2010/main" val="731155731"/>
                </p:ext>
              </p:extLst>
            </p:nvPr>
          </p:nvGraphicFramePr>
          <p:xfrm>
            <a:off x="7657700" y="1341550"/>
            <a:ext cx="1611194" cy="1282017"/>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8146187" y="2064779"/>
              <a:ext cx="776363" cy="369332"/>
            </a:xfrm>
            <a:prstGeom prst="rect">
              <a:avLst/>
            </a:prstGeom>
            <a:noFill/>
          </p:spPr>
          <p:txBody>
            <a:bodyPr wrap="square" rtlCol="0">
              <a:spAutoFit/>
            </a:bodyPr>
            <a:lstStyle/>
            <a:p>
              <a:r>
                <a:rPr lang="en-US" b="1" dirty="0" smtClean="0">
                  <a:solidFill>
                    <a:schemeClr val="bg1"/>
                  </a:solidFill>
                </a:rPr>
                <a:t>35%</a:t>
              </a:r>
              <a:endParaRPr lang="en-US" b="1" dirty="0">
                <a:solidFill>
                  <a:schemeClr val="bg1"/>
                </a:solidFill>
              </a:endParaRPr>
            </a:p>
          </p:txBody>
        </p:sp>
      </p:grpSp>
      <p:grpSp>
        <p:nvGrpSpPr>
          <p:cNvPr id="61" name="Group 60"/>
          <p:cNvGrpSpPr/>
          <p:nvPr/>
        </p:nvGrpSpPr>
        <p:grpSpPr>
          <a:xfrm>
            <a:off x="7803818" y="2675424"/>
            <a:ext cx="1101020" cy="1013008"/>
            <a:chOff x="7841918" y="2624624"/>
            <a:chExt cx="1101020" cy="1013008"/>
          </a:xfrm>
        </p:grpSpPr>
        <p:graphicFrame>
          <p:nvGraphicFramePr>
            <p:cNvPr id="37" name="Chart 36"/>
            <p:cNvGraphicFramePr/>
            <p:nvPr>
              <p:extLst>
                <p:ext uri="{D42A27DB-BD31-4B8C-83A1-F6EECF244321}">
                  <p14:modId xmlns:p14="http://schemas.microsoft.com/office/powerpoint/2010/main" val="2230384533"/>
                </p:ext>
              </p:extLst>
            </p:nvPr>
          </p:nvGraphicFramePr>
          <p:xfrm>
            <a:off x="7841918" y="2624624"/>
            <a:ext cx="1101020" cy="1013008"/>
          </p:xfrm>
          <a:graphic>
            <a:graphicData uri="http://schemas.openxmlformats.org/drawingml/2006/chart">
              <c:chart xmlns:c="http://schemas.openxmlformats.org/drawingml/2006/chart" xmlns:r="http://schemas.openxmlformats.org/officeDocument/2006/relationships" r:id="rId6"/>
            </a:graphicData>
          </a:graphic>
        </p:graphicFrame>
        <p:sp>
          <p:nvSpPr>
            <p:cNvPr id="54" name="TextBox 53"/>
            <p:cNvSpPr txBox="1"/>
            <p:nvPr/>
          </p:nvSpPr>
          <p:spPr>
            <a:xfrm>
              <a:off x="8146187" y="3100073"/>
              <a:ext cx="776363" cy="369332"/>
            </a:xfrm>
            <a:prstGeom prst="rect">
              <a:avLst/>
            </a:prstGeom>
            <a:noFill/>
          </p:spPr>
          <p:txBody>
            <a:bodyPr wrap="square" rtlCol="0">
              <a:spAutoFit/>
            </a:bodyPr>
            <a:lstStyle/>
            <a:p>
              <a:r>
                <a:rPr lang="en-US" b="1" dirty="0" smtClean="0">
                  <a:solidFill>
                    <a:schemeClr val="bg1"/>
                  </a:solidFill>
                </a:rPr>
                <a:t>13%</a:t>
              </a:r>
              <a:endParaRPr lang="en-US" b="1" dirty="0">
                <a:solidFill>
                  <a:schemeClr val="bg1"/>
                </a:solidFill>
              </a:endParaRPr>
            </a:p>
          </p:txBody>
        </p:sp>
      </p:grpSp>
      <p:grpSp>
        <p:nvGrpSpPr>
          <p:cNvPr id="60" name="Group 59"/>
          <p:cNvGrpSpPr/>
          <p:nvPr/>
        </p:nvGrpSpPr>
        <p:grpSpPr>
          <a:xfrm>
            <a:off x="7732643" y="3723964"/>
            <a:ext cx="1255872" cy="983323"/>
            <a:chOff x="7780186" y="3407402"/>
            <a:chExt cx="1255872" cy="983323"/>
          </a:xfrm>
        </p:grpSpPr>
        <p:graphicFrame>
          <p:nvGraphicFramePr>
            <p:cNvPr id="38" name="Chart 37"/>
            <p:cNvGraphicFramePr/>
            <p:nvPr>
              <p:extLst>
                <p:ext uri="{D42A27DB-BD31-4B8C-83A1-F6EECF244321}">
                  <p14:modId xmlns:p14="http://schemas.microsoft.com/office/powerpoint/2010/main" val="1048743345"/>
                </p:ext>
              </p:extLst>
            </p:nvPr>
          </p:nvGraphicFramePr>
          <p:xfrm>
            <a:off x="7780186" y="3407402"/>
            <a:ext cx="1255872" cy="983323"/>
          </p:xfrm>
          <a:graphic>
            <a:graphicData uri="http://schemas.openxmlformats.org/drawingml/2006/chart">
              <c:chart xmlns:c="http://schemas.openxmlformats.org/drawingml/2006/chart" xmlns:r="http://schemas.openxmlformats.org/officeDocument/2006/relationships" r:id="rId7"/>
            </a:graphicData>
          </a:graphic>
        </p:graphicFrame>
        <p:sp>
          <p:nvSpPr>
            <p:cNvPr id="55" name="TextBox 54"/>
            <p:cNvSpPr txBox="1"/>
            <p:nvPr/>
          </p:nvSpPr>
          <p:spPr>
            <a:xfrm>
              <a:off x="8147908" y="3868388"/>
              <a:ext cx="776363" cy="369332"/>
            </a:xfrm>
            <a:prstGeom prst="rect">
              <a:avLst/>
            </a:prstGeom>
            <a:noFill/>
          </p:spPr>
          <p:txBody>
            <a:bodyPr wrap="square" rtlCol="0">
              <a:spAutoFit/>
            </a:bodyPr>
            <a:lstStyle/>
            <a:p>
              <a:r>
                <a:rPr lang="en-US" b="1" dirty="0" smtClean="0">
                  <a:solidFill>
                    <a:schemeClr val="bg1"/>
                  </a:solidFill>
                </a:rPr>
                <a:t>11%</a:t>
              </a:r>
              <a:endParaRPr lang="en-US" b="1" dirty="0">
                <a:solidFill>
                  <a:schemeClr val="bg1"/>
                </a:solidFill>
              </a:endParaRPr>
            </a:p>
          </p:txBody>
        </p:sp>
      </p:grpSp>
      <p:grpSp>
        <p:nvGrpSpPr>
          <p:cNvPr id="59" name="Group 58"/>
          <p:cNvGrpSpPr/>
          <p:nvPr/>
        </p:nvGrpSpPr>
        <p:grpSpPr>
          <a:xfrm>
            <a:off x="7836229" y="4833812"/>
            <a:ext cx="1073621" cy="930461"/>
            <a:chOff x="7682390" y="4537309"/>
            <a:chExt cx="1073621" cy="930461"/>
          </a:xfrm>
        </p:grpSpPr>
        <p:graphicFrame>
          <p:nvGraphicFramePr>
            <p:cNvPr id="40" name="Chart 39"/>
            <p:cNvGraphicFramePr/>
            <p:nvPr>
              <p:extLst>
                <p:ext uri="{D42A27DB-BD31-4B8C-83A1-F6EECF244321}">
                  <p14:modId xmlns:p14="http://schemas.microsoft.com/office/powerpoint/2010/main" val="2745624648"/>
                </p:ext>
              </p:extLst>
            </p:nvPr>
          </p:nvGraphicFramePr>
          <p:xfrm>
            <a:off x="7682390" y="4537309"/>
            <a:ext cx="1073621" cy="930461"/>
          </p:xfrm>
          <a:graphic>
            <a:graphicData uri="http://schemas.openxmlformats.org/drawingml/2006/chart">
              <c:chart xmlns:c="http://schemas.openxmlformats.org/drawingml/2006/chart" xmlns:r="http://schemas.openxmlformats.org/officeDocument/2006/relationships" r:id="rId8"/>
            </a:graphicData>
          </a:graphic>
        </p:graphicFrame>
        <p:sp>
          <p:nvSpPr>
            <p:cNvPr id="56" name="TextBox 55"/>
            <p:cNvSpPr txBox="1"/>
            <p:nvPr/>
          </p:nvSpPr>
          <p:spPr>
            <a:xfrm>
              <a:off x="8021586" y="4964241"/>
              <a:ext cx="699509" cy="369332"/>
            </a:xfrm>
            <a:prstGeom prst="rect">
              <a:avLst/>
            </a:prstGeom>
            <a:noFill/>
          </p:spPr>
          <p:txBody>
            <a:bodyPr wrap="square" rtlCol="0">
              <a:spAutoFit/>
            </a:bodyPr>
            <a:lstStyle/>
            <a:p>
              <a:r>
                <a:rPr lang="en-US" b="1" dirty="0" smtClean="0">
                  <a:solidFill>
                    <a:schemeClr val="bg1"/>
                  </a:solidFill>
                </a:rPr>
                <a:t>6%</a:t>
              </a:r>
              <a:endParaRPr lang="en-US" b="1" dirty="0">
                <a:solidFill>
                  <a:schemeClr val="bg1"/>
                </a:solidFill>
              </a:endParaRPr>
            </a:p>
          </p:txBody>
        </p:sp>
      </p:grpSp>
      <p:grpSp>
        <p:nvGrpSpPr>
          <p:cNvPr id="58" name="Group 57"/>
          <p:cNvGrpSpPr/>
          <p:nvPr/>
        </p:nvGrpSpPr>
        <p:grpSpPr>
          <a:xfrm>
            <a:off x="7808843" y="5898346"/>
            <a:ext cx="1173235" cy="909439"/>
            <a:chOff x="7712936" y="5581465"/>
            <a:chExt cx="1173235" cy="909439"/>
          </a:xfrm>
        </p:grpSpPr>
        <p:graphicFrame>
          <p:nvGraphicFramePr>
            <p:cNvPr id="42" name="Chart 41"/>
            <p:cNvGraphicFramePr/>
            <p:nvPr>
              <p:extLst>
                <p:ext uri="{D42A27DB-BD31-4B8C-83A1-F6EECF244321}">
                  <p14:modId xmlns:p14="http://schemas.microsoft.com/office/powerpoint/2010/main" val="3980773896"/>
                </p:ext>
              </p:extLst>
            </p:nvPr>
          </p:nvGraphicFramePr>
          <p:xfrm>
            <a:off x="7712936" y="5581465"/>
            <a:ext cx="1173235" cy="909439"/>
          </p:xfrm>
          <a:graphic>
            <a:graphicData uri="http://schemas.openxmlformats.org/drawingml/2006/chart">
              <c:chart xmlns:c="http://schemas.openxmlformats.org/drawingml/2006/chart" xmlns:r="http://schemas.openxmlformats.org/officeDocument/2006/relationships" r:id="rId9"/>
            </a:graphicData>
          </a:graphic>
        </p:graphicFrame>
        <p:sp>
          <p:nvSpPr>
            <p:cNvPr id="57" name="TextBox 56"/>
            <p:cNvSpPr txBox="1"/>
            <p:nvPr/>
          </p:nvSpPr>
          <p:spPr>
            <a:xfrm>
              <a:off x="8097109" y="5991445"/>
              <a:ext cx="597863" cy="369332"/>
            </a:xfrm>
            <a:prstGeom prst="rect">
              <a:avLst/>
            </a:prstGeom>
            <a:noFill/>
          </p:spPr>
          <p:txBody>
            <a:bodyPr wrap="square" rtlCol="0">
              <a:spAutoFit/>
            </a:bodyPr>
            <a:lstStyle/>
            <a:p>
              <a:r>
                <a:rPr lang="en-US" b="1" dirty="0" smtClean="0">
                  <a:solidFill>
                    <a:schemeClr val="bg1"/>
                  </a:solidFill>
                </a:rPr>
                <a:t>5%</a:t>
              </a:r>
              <a:endParaRPr lang="en-US" b="1" dirty="0">
                <a:solidFill>
                  <a:schemeClr val="bg1"/>
                </a:solidFill>
              </a:endParaRPr>
            </a:p>
          </p:txBody>
        </p:sp>
      </p:grpSp>
    </p:spTree>
    <p:extLst>
      <p:ext uri="{BB962C8B-B14F-4D97-AF65-F5344CB8AC3E}">
        <p14:creationId xmlns:p14="http://schemas.microsoft.com/office/powerpoint/2010/main" val="18981591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500" fill="hold"/>
                                        <p:tgtEl>
                                          <p:spTgt spid="29"/>
                                        </p:tgtEl>
                                        <p:attrNameLst>
                                          <p:attrName>ppt_x</p:attrName>
                                        </p:attrNameLst>
                                      </p:cBhvr>
                                      <p:tavLst>
                                        <p:tav tm="0">
                                          <p:val>
                                            <p:strVal val="#ppt_x"/>
                                          </p:val>
                                        </p:tav>
                                        <p:tav tm="100000">
                                          <p:val>
                                            <p:strVal val="#ppt_x"/>
                                          </p:val>
                                        </p:tav>
                                      </p:tavLst>
                                    </p:anim>
                                    <p:anim calcmode="lin" valueType="num">
                                      <p:cBhvr additive="base">
                                        <p:cTn id="11" dur="500" fill="hold"/>
                                        <p:tgtEl>
                                          <p:spTgt spid="2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fill="hold"/>
                                        <p:tgtEl>
                                          <p:spTgt spid="63"/>
                                        </p:tgtEl>
                                        <p:attrNameLst>
                                          <p:attrName>ppt_x</p:attrName>
                                        </p:attrNameLst>
                                      </p:cBhvr>
                                      <p:tavLst>
                                        <p:tav tm="0">
                                          <p:val>
                                            <p:strVal val="#ppt_x"/>
                                          </p:val>
                                        </p:tav>
                                        <p:tav tm="100000">
                                          <p:val>
                                            <p:strVal val="#ppt_x"/>
                                          </p:val>
                                        </p:tav>
                                      </p:tavLst>
                                    </p:anim>
                                    <p:anim calcmode="lin" valueType="num">
                                      <p:cBhvr additive="base">
                                        <p:cTn id="19" dur="500" fill="hold"/>
                                        <p:tgtEl>
                                          <p:spTgt spid="6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ppt_x"/>
                                          </p:val>
                                        </p:tav>
                                        <p:tav tm="100000">
                                          <p:val>
                                            <p:strVal val="#ppt_x"/>
                                          </p:val>
                                        </p:tav>
                                      </p:tavLst>
                                    </p:anim>
                                    <p:anim calcmode="lin" valueType="num">
                                      <p:cBhvr additive="base">
                                        <p:cTn id="24" dur="500" fill="hold"/>
                                        <p:tgtEl>
                                          <p:spTgt spid="6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ppt_x"/>
                                          </p:val>
                                        </p:tav>
                                        <p:tav tm="100000">
                                          <p:val>
                                            <p:strVal val="#ppt_x"/>
                                          </p:val>
                                        </p:tav>
                                      </p:tavLst>
                                    </p:anim>
                                    <p:anim calcmode="lin" valueType="num">
                                      <p:cBhvr additive="base">
                                        <p:cTn id="32" dur="50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500" fill="hold"/>
                                        <p:tgtEl>
                                          <p:spTgt spid="66"/>
                                        </p:tgtEl>
                                        <p:attrNameLst>
                                          <p:attrName>ppt_x</p:attrName>
                                        </p:attrNameLst>
                                      </p:cBhvr>
                                      <p:tavLst>
                                        <p:tav tm="0">
                                          <p:val>
                                            <p:strVal val="#ppt_x"/>
                                          </p:val>
                                        </p:tav>
                                        <p:tav tm="100000">
                                          <p:val>
                                            <p:strVal val="#ppt_x"/>
                                          </p:val>
                                        </p:tav>
                                      </p:tavLst>
                                    </p:anim>
                                    <p:anim calcmode="lin" valueType="num">
                                      <p:cBhvr additive="base">
                                        <p:cTn id="37" dur="500" fill="hold"/>
                                        <p:tgtEl>
                                          <p:spTgt spid="6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childTnLst>
                          </p:cTn>
                        </p:par>
                        <p:par>
                          <p:cTn id="59" fill="hold">
                            <p:stCondLst>
                              <p:cond delay="2000"/>
                            </p:stCondLst>
                            <p:childTnLst>
                              <p:par>
                                <p:cTn id="60" presetID="2" presetClass="entr" presetSubtype="4"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additive="base">
                                        <p:cTn id="62" dur="500" fill="hold"/>
                                        <p:tgtEl>
                                          <p:spTgt spid="68"/>
                                        </p:tgtEl>
                                        <p:attrNameLst>
                                          <p:attrName>ppt_x</p:attrName>
                                        </p:attrNameLst>
                                      </p:cBhvr>
                                      <p:tavLst>
                                        <p:tav tm="0">
                                          <p:val>
                                            <p:strVal val="#ppt_x"/>
                                          </p:val>
                                        </p:tav>
                                        <p:tav tm="100000">
                                          <p:val>
                                            <p:strVal val="#ppt_x"/>
                                          </p:val>
                                        </p:tav>
                                      </p:tavLst>
                                    </p:anim>
                                    <p:anim calcmode="lin" valueType="num">
                                      <p:cBhvr additive="base">
                                        <p:cTn id="63" dur="500" fill="hold"/>
                                        <p:tgtEl>
                                          <p:spTgt spid="6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additive="base">
                                        <p:cTn id="66" dur="500" fill="hold"/>
                                        <p:tgtEl>
                                          <p:spTgt spid="41"/>
                                        </p:tgtEl>
                                        <p:attrNameLst>
                                          <p:attrName>ppt_x</p:attrName>
                                        </p:attrNameLst>
                                      </p:cBhvr>
                                      <p:tavLst>
                                        <p:tav tm="0">
                                          <p:val>
                                            <p:strVal val="#ppt_x"/>
                                          </p:val>
                                        </p:tav>
                                        <p:tav tm="100000">
                                          <p:val>
                                            <p:strVal val="#ppt_x"/>
                                          </p:val>
                                        </p:tav>
                                      </p:tavLst>
                                    </p:anim>
                                    <p:anim calcmode="lin" valueType="num">
                                      <p:cBhvr additive="base">
                                        <p:cTn id="67" dur="500" fill="hold"/>
                                        <p:tgtEl>
                                          <p:spTgt spid="41"/>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additive="base">
                                        <p:cTn id="70" dur="500" fill="hold"/>
                                        <p:tgtEl>
                                          <p:spTgt spid="58"/>
                                        </p:tgtEl>
                                        <p:attrNameLst>
                                          <p:attrName>ppt_x</p:attrName>
                                        </p:attrNameLst>
                                      </p:cBhvr>
                                      <p:tavLst>
                                        <p:tav tm="0">
                                          <p:val>
                                            <p:strVal val="#ppt_x"/>
                                          </p:val>
                                        </p:tav>
                                        <p:tav tm="100000">
                                          <p:val>
                                            <p:strVal val="#ppt_x"/>
                                          </p:val>
                                        </p:tav>
                                      </p:tavLst>
                                    </p:anim>
                                    <p:anim calcmode="lin" valueType="num">
                                      <p:cBhvr additive="base">
                                        <p:cTn id="71"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7" grpId="0" animBg="1"/>
      <p:bldP spid="66" grpId="0" animBg="1"/>
      <p:bldP spid="65" grpId="0" animBg="1"/>
      <p:bldP spid="29" grpId="0" animBg="1"/>
      <p:bldP spid="35" grpId="0"/>
      <p:bldP spid="36" grpId="0"/>
      <p:bldP spid="39" grpId="0"/>
      <p:bldP spid="41"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087" y="-94359"/>
            <a:ext cx="19347445" cy="8120064"/>
          </a:xfrm>
          <a:prstGeom prst="rect">
            <a:avLst/>
          </a:prstGeom>
        </p:spPr>
      </p:pic>
      <p:sp>
        <p:nvSpPr>
          <p:cNvPr id="12" name="TextBox 11"/>
          <p:cNvSpPr txBox="1"/>
          <p:nvPr/>
        </p:nvSpPr>
        <p:spPr>
          <a:xfrm>
            <a:off x="2427266" y="5374544"/>
            <a:ext cx="417534" cy="587846"/>
          </a:xfrm>
          <a:prstGeom prst="rect">
            <a:avLst/>
          </a:prstGeom>
          <a:noFill/>
        </p:spPr>
        <p:txBody>
          <a:bodyPr wrap="square" rtlCol="0">
            <a:spAutoFit/>
          </a:bodyPr>
          <a:lstStyle/>
          <a:p>
            <a:endParaRPr lang="en-US" dirty="0"/>
          </a:p>
        </p:txBody>
      </p:sp>
      <p:sp>
        <p:nvSpPr>
          <p:cNvPr id="8" name="TextBox 7"/>
          <p:cNvSpPr txBox="1"/>
          <p:nvPr/>
        </p:nvSpPr>
        <p:spPr>
          <a:xfrm>
            <a:off x="2001161" y="4877434"/>
            <a:ext cx="6048318" cy="1323439"/>
          </a:xfrm>
          <a:prstGeom prst="rect">
            <a:avLst/>
          </a:prstGeom>
          <a:noFill/>
        </p:spPr>
        <p:txBody>
          <a:bodyPr wrap="square" rtlCol="0">
            <a:spAutoFit/>
          </a:bodyPr>
          <a:lstStyle/>
          <a:p>
            <a:r>
              <a:rPr lang="en-US" sz="4000" dirty="0" smtClean="0">
                <a:solidFill>
                  <a:schemeClr val="bg1"/>
                </a:solidFill>
                <a:latin typeface="Segoe UI Light" panose="020B0502040204020203" pitchFamily="34" charset="0"/>
              </a:rPr>
              <a:t>Parents can help reduce their teen’s driving risk</a:t>
            </a:r>
            <a:endParaRPr lang="en-US" sz="4000"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41381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p:nvSpPr>
        <p:spPr>
          <a:xfrm>
            <a:off x="-3059572" y="961500"/>
            <a:ext cx="10566400" cy="1143000"/>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r>
              <a:rPr lang="en-US" sz="4000" dirty="0">
                <a:solidFill>
                  <a:schemeClr val="bg1"/>
                </a:solidFill>
                <a:latin typeface="Segoe UI Light" panose="020B0502040204020203" pitchFamily="34" charset="0"/>
              </a:rPr>
              <a:t>Presentation goals</a:t>
            </a:r>
          </a:p>
        </p:txBody>
      </p:sp>
      <p:sp>
        <p:nvSpPr>
          <p:cNvPr id="6" name="TextBox 5"/>
          <p:cNvSpPr txBox="1"/>
          <p:nvPr/>
        </p:nvSpPr>
        <p:spPr>
          <a:xfrm>
            <a:off x="1516352" y="5416724"/>
            <a:ext cx="9234451" cy="1077218"/>
          </a:xfrm>
          <a:prstGeom prst="rect">
            <a:avLst/>
          </a:prstGeom>
          <a:noFill/>
        </p:spPr>
        <p:txBody>
          <a:bodyPr wrap="none" rtlCol="0">
            <a:spAutoFit/>
          </a:bodyPr>
          <a:lstStyle/>
          <a:p>
            <a:pPr marL="285750" indent="-285750">
              <a:buFont typeface="Arial" panose="020B0604020202020204" pitchFamily="34" charset="0"/>
              <a:buChar char="•"/>
            </a:pPr>
            <a:r>
              <a:rPr lang="en-US" sz="3200" dirty="0">
                <a:solidFill>
                  <a:schemeClr val="bg1"/>
                </a:solidFill>
                <a:latin typeface="Segoe UI Light" panose="020B0502040204020203" pitchFamily="34" charset="0"/>
                <a:ea typeface="+mj-ea"/>
                <a:cs typeface="Arial" panose="020B0604020202020204" pitchFamily="34" charset="0"/>
              </a:rPr>
              <a:t>Identify conditions that </a:t>
            </a:r>
            <a:r>
              <a:rPr lang="en-US" sz="3200" b="1" dirty="0">
                <a:solidFill>
                  <a:schemeClr val="bg1"/>
                </a:solidFill>
                <a:latin typeface="Segoe UI Light" panose="020B0502040204020203" pitchFamily="34" charset="0"/>
                <a:ea typeface="+mj-ea"/>
                <a:cs typeface="Arial" panose="020B0604020202020204" pitchFamily="34" charset="0"/>
              </a:rPr>
              <a:t>increase risk</a:t>
            </a:r>
            <a:r>
              <a:rPr lang="en-US" sz="3200" dirty="0">
                <a:solidFill>
                  <a:schemeClr val="bg1"/>
                </a:solidFill>
                <a:latin typeface="Segoe UI Light" panose="020B0502040204020203" pitchFamily="34" charset="0"/>
                <a:ea typeface="+mj-ea"/>
                <a:cs typeface="Arial" panose="020B0604020202020204" pitchFamily="34" charset="0"/>
              </a:rPr>
              <a:t> for new drivers</a:t>
            </a:r>
          </a:p>
          <a:p>
            <a:pPr marL="285750" indent="-285750">
              <a:buFont typeface="Arial" panose="020B0604020202020204" pitchFamily="34" charset="0"/>
              <a:buChar char="•"/>
            </a:pPr>
            <a:r>
              <a:rPr lang="en-US" sz="3200" dirty="0">
                <a:solidFill>
                  <a:schemeClr val="bg1"/>
                </a:solidFill>
                <a:latin typeface="Segoe UI Light" panose="020B0502040204020203" pitchFamily="34" charset="0"/>
                <a:ea typeface="+mj-ea"/>
                <a:cs typeface="Arial" panose="020B0604020202020204" pitchFamily="34" charset="0"/>
              </a:rPr>
              <a:t>Discuss ways to </a:t>
            </a:r>
            <a:r>
              <a:rPr lang="en-US" sz="3200" b="1" dirty="0">
                <a:solidFill>
                  <a:schemeClr val="bg1"/>
                </a:solidFill>
                <a:latin typeface="Segoe UI Light" panose="020B0502040204020203" pitchFamily="34" charset="0"/>
                <a:ea typeface="+mj-ea"/>
                <a:cs typeface="Arial" panose="020B0604020202020204" pitchFamily="34" charset="0"/>
              </a:rPr>
              <a:t>minimize risk </a:t>
            </a:r>
            <a:r>
              <a:rPr lang="en-US" sz="3200" dirty="0">
                <a:solidFill>
                  <a:schemeClr val="bg1"/>
                </a:solidFill>
                <a:latin typeface="Segoe UI Light" panose="020B0502040204020203" pitchFamily="34" charset="0"/>
                <a:ea typeface="+mj-ea"/>
                <a:cs typeface="Arial" panose="020B0604020202020204" pitchFamily="34" charset="0"/>
              </a:rPr>
              <a:t>for new drivers</a:t>
            </a:r>
          </a:p>
        </p:txBody>
      </p:sp>
      <p:cxnSp>
        <p:nvCxnSpPr>
          <p:cNvPr id="8" name="Straight Connector 7"/>
          <p:cNvCxnSpPr/>
          <p:nvPr/>
        </p:nvCxnSpPr>
        <p:spPr>
          <a:xfrm>
            <a:off x="5887233" y="5924811"/>
            <a:ext cx="1415441" cy="125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7156" y="6413326"/>
            <a:ext cx="1567841" cy="1461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771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ctrTitle"/>
          </p:nvPr>
        </p:nvSpPr>
        <p:spPr>
          <a:xfrm>
            <a:off x="1816274" y="475990"/>
            <a:ext cx="9826162" cy="4830302"/>
          </a:xfrm>
        </p:spPr>
        <p:txBody>
          <a:bodyPr>
            <a:normAutofit/>
          </a:bodyPr>
          <a:lstStyle/>
          <a:p>
            <a:r>
              <a:rPr lang="en-US" sz="7200" b="1" dirty="0">
                <a:latin typeface="+mn-lt"/>
              </a:rPr>
              <a:t>What are the greatest risk factors associated with teen driving?</a:t>
            </a:r>
          </a:p>
        </p:txBody>
      </p:sp>
    </p:spTree>
    <p:extLst>
      <p:ext uri="{BB962C8B-B14F-4D97-AF65-F5344CB8AC3E}">
        <p14:creationId xmlns:p14="http://schemas.microsoft.com/office/powerpoint/2010/main" val="2625734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Group 38"/>
          <p:cNvGrpSpPr/>
          <p:nvPr/>
        </p:nvGrpSpPr>
        <p:grpSpPr>
          <a:xfrm>
            <a:off x="0" y="0"/>
            <a:ext cx="1508166" cy="6858000"/>
            <a:chOff x="0" y="0"/>
            <a:chExt cx="1508166" cy="685800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r="87630"/>
            <a:stretch/>
          </p:blipFill>
          <p:spPr>
            <a:xfrm>
              <a:off x="0" y="0"/>
              <a:ext cx="1508166" cy="6858000"/>
            </a:xfrm>
            <a:prstGeom prst="rect">
              <a:avLst/>
            </a:prstGeom>
          </p:spPr>
        </p:pic>
        <p:sp>
          <p:nvSpPr>
            <p:cNvPr id="25" name="TextBox 24"/>
            <p:cNvSpPr txBox="1"/>
            <p:nvPr/>
          </p:nvSpPr>
          <p:spPr>
            <a:xfrm>
              <a:off x="0" y="6252993"/>
              <a:ext cx="1503649" cy="461665"/>
            </a:xfrm>
            <a:prstGeom prst="rect">
              <a:avLst/>
            </a:prstGeom>
            <a:noFill/>
          </p:spPr>
          <p:txBody>
            <a:bodyPr wrap="square" rtlCol="0">
              <a:spAutoFit/>
            </a:bodyPr>
            <a:lstStyle/>
            <a:p>
              <a:pPr algn="ctr"/>
              <a:r>
                <a:rPr lang="en-US" sz="2400" dirty="0" smtClean="0">
                  <a:solidFill>
                    <a:schemeClr val="bg1"/>
                  </a:solidFill>
                  <a:latin typeface="Segoe UI Light" panose="020B0502040204020203" pitchFamily="34" charset="0"/>
                </a:rPr>
                <a:t>speeding</a:t>
              </a:r>
              <a:endParaRPr lang="en-US" sz="2400" dirty="0">
                <a:solidFill>
                  <a:schemeClr val="bg1"/>
                </a:solidFill>
                <a:latin typeface="Segoe UI Light" panose="020B0502040204020203" pitchFamily="34" charset="0"/>
              </a:endParaRPr>
            </a:p>
          </p:txBody>
        </p:sp>
      </p:grpSp>
      <p:grpSp>
        <p:nvGrpSpPr>
          <p:cNvPr id="40" name="Group 39"/>
          <p:cNvGrpSpPr/>
          <p:nvPr/>
        </p:nvGrpSpPr>
        <p:grpSpPr>
          <a:xfrm>
            <a:off x="1508166" y="0"/>
            <a:ext cx="1567543" cy="6858000"/>
            <a:chOff x="1508166" y="0"/>
            <a:chExt cx="1567543" cy="6858000"/>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2371" r="74772"/>
            <a:stretch/>
          </p:blipFill>
          <p:spPr>
            <a:xfrm>
              <a:off x="1508166" y="0"/>
              <a:ext cx="1567543" cy="6858000"/>
            </a:xfrm>
            <a:prstGeom prst="rect">
              <a:avLst/>
            </a:prstGeom>
          </p:spPr>
        </p:pic>
        <p:sp>
          <p:nvSpPr>
            <p:cNvPr id="26" name="TextBox 25"/>
            <p:cNvSpPr txBox="1"/>
            <p:nvPr/>
          </p:nvSpPr>
          <p:spPr>
            <a:xfrm>
              <a:off x="1517507" y="5942440"/>
              <a:ext cx="1503649" cy="830997"/>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rPr>
                <a:t>n</a:t>
              </a:r>
              <a:r>
                <a:rPr lang="en-US" sz="2400" dirty="0" smtClean="0">
                  <a:solidFill>
                    <a:schemeClr val="bg1"/>
                  </a:solidFill>
                  <a:latin typeface="Segoe UI Light" panose="020B0502040204020203" pitchFamily="34" charset="0"/>
                </a:rPr>
                <a:t>ight driving</a:t>
              </a:r>
              <a:endParaRPr lang="en-US" sz="2400" dirty="0">
                <a:solidFill>
                  <a:schemeClr val="bg1"/>
                </a:solidFill>
                <a:latin typeface="Segoe UI Light" panose="020B0502040204020203" pitchFamily="34" charset="0"/>
              </a:endParaRPr>
            </a:p>
          </p:txBody>
        </p:sp>
      </p:grpSp>
      <p:grpSp>
        <p:nvGrpSpPr>
          <p:cNvPr id="41" name="Group 40"/>
          <p:cNvGrpSpPr/>
          <p:nvPr/>
        </p:nvGrpSpPr>
        <p:grpSpPr>
          <a:xfrm>
            <a:off x="3075708" y="0"/>
            <a:ext cx="1710047" cy="6858000"/>
            <a:chOff x="3075708" y="0"/>
            <a:chExt cx="1710047" cy="685800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25228" r="60746"/>
            <a:stretch/>
          </p:blipFill>
          <p:spPr>
            <a:xfrm>
              <a:off x="3075708" y="0"/>
              <a:ext cx="1710047" cy="6858000"/>
            </a:xfrm>
            <a:prstGeom prst="rect">
              <a:avLst/>
            </a:prstGeom>
          </p:spPr>
        </p:pic>
        <p:sp>
          <p:nvSpPr>
            <p:cNvPr id="27" name="TextBox 26"/>
            <p:cNvSpPr txBox="1"/>
            <p:nvPr/>
          </p:nvSpPr>
          <p:spPr>
            <a:xfrm>
              <a:off x="3124333" y="5942439"/>
              <a:ext cx="1503649" cy="830997"/>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rPr>
                <a:t>d</a:t>
              </a:r>
              <a:r>
                <a:rPr lang="en-US" sz="2400" dirty="0" smtClean="0">
                  <a:solidFill>
                    <a:schemeClr val="bg1"/>
                  </a:solidFill>
                  <a:latin typeface="Segoe UI Light" panose="020B0502040204020203" pitchFamily="34" charset="0"/>
                </a:rPr>
                <a:t>istracted</a:t>
              </a:r>
            </a:p>
            <a:p>
              <a:pPr algn="ctr"/>
              <a:r>
                <a:rPr lang="en-US" sz="2400" dirty="0" smtClean="0">
                  <a:solidFill>
                    <a:schemeClr val="bg1"/>
                  </a:solidFill>
                  <a:latin typeface="Segoe UI Light" panose="020B0502040204020203" pitchFamily="34" charset="0"/>
                </a:rPr>
                <a:t>driving</a:t>
              </a:r>
              <a:endParaRPr lang="en-US" sz="2400" dirty="0">
                <a:solidFill>
                  <a:schemeClr val="bg1"/>
                </a:solidFill>
                <a:latin typeface="Segoe UI Light" panose="020B0502040204020203" pitchFamily="34" charset="0"/>
              </a:endParaRPr>
            </a:p>
          </p:txBody>
        </p:sp>
      </p:grpSp>
      <p:grpSp>
        <p:nvGrpSpPr>
          <p:cNvPr id="42" name="Group 41"/>
          <p:cNvGrpSpPr/>
          <p:nvPr/>
        </p:nvGrpSpPr>
        <p:grpSpPr>
          <a:xfrm>
            <a:off x="4785755" y="0"/>
            <a:ext cx="1828799" cy="6858000"/>
            <a:chOff x="4785755" y="0"/>
            <a:chExt cx="1828799" cy="6858000"/>
          </a:xfrm>
        </p:grpSpPr>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39255" r="45746"/>
            <a:stretch/>
          </p:blipFill>
          <p:spPr>
            <a:xfrm>
              <a:off x="4785755" y="0"/>
              <a:ext cx="1828799" cy="6858000"/>
            </a:xfrm>
            <a:prstGeom prst="rect">
              <a:avLst/>
            </a:prstGeom>
          </p:spPr>
        </p:pic>
        <p:sp>
          <p:nvSpPr>
            <p:cNvPr id="28" name="TextBox 27"/>
            <p:cNvSpPr txBox="1"/>
            <p:nvPr/>
          </p:nvSpPr>
          <p:spPr>
            <a:xfrm>
              <a:off x="4939523" y="5942438"/>
              <a:ext cx="1503649" cy="830997"/>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rPr>
                <a:t>s</a:t>
              </a:r>
              <a:r>
                <a:rPr lang="en-US" sz="2400" dirty="0" smtClean="0">
                  <a:solidFill>
                    <a:schemeClr val="bg1"/>
                  </a:solidFill>
                  <a:latin typeface="Segoe UI Light" panose="020B0502040204020203" pitchFamily="34" charset="0"/>
                </a:rPr>
                <a:t>eatbelt non-use</a:t>
              </a:r>
              <a:endParaRPr lang="en-US" sz="2400" dirty="0">
                <a:solidFill>
                  <a:schemeClr val="bg1"/>
                </a:solidFill>
                <a:latin typeface="Segoe UI Light" panose="020B0502040204020203" pitchFamily="34" charset="0"/>
              </a:endParaRPr>
            </a:p>
          </p:txBody>
        </p:sp>
      </p:grpSp>
      <p:grpSp>
        <p:nvGrpSpPr>
          <p:cNvPr id="43" name="Group 42"/>
          <p:cNvGrpSpPr/>
          <p:nvPr/>
        </p:nvGrpSpPr>
        <p:grpSpPr>
          <a:xfrm>
            <a:off x="6614553" y="0"/>
            <a:ext cx="2196937" cy="6858000"/>
            <a:chOff x="6614553" y="0"/>
            <a:chExt cx="2196937" cy="685800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54255" r="27727"/>
            <a:stretch/>
          </p:blipFill>
          <p:spPr>
            <a:xfrm>
              <a:off x="6614553" y="0"/>
              <a:ext cx="2196937" cy="6858000"/>
            </a:xfrm>
            <a:prstGeom prst="rect">
              <a:avLst/>
            </a:prstGeom>
          </p:spPr>
        </p:pic>
        <p:sp>
          <p:nvSpPr>
            <p:cNvPr id="29" name="TextBox 28"/>
            <p:cNvSpPr txBox="1"/>
            <p:nvPr/>
          </p:nvSpPr>
          <p:spPr>
            <a:xfrm>
              <a:off x="6819901" y="68402"/>
              <a:ext cx="1641316"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rPr>
                <a:t>p</a:t>
              </a:r>
              <a:r>
                <a:rPr lang="en-US" sz="2400" dirty="0" smtClean="0">
                  <a:solidFill>
                    <a:schemeClr val="bg1"/>
                  </a:solidFill>
                  <a:latin typeface="Segoe UI Light" panose="020B0502040204020203" pitchFamily="34" charset="0"/>
                </a:rPr>
                <a:t>assengers</a:t>
              </a:r>
              <a:endParaRPr lang="en-US" sz="2400" dirty="0">
                <a:solidFill>
                  <a:schemeClr val="bg1"/>
                </a:solidFill>
                <a:latin typeface="Segoe UI Light" panose="020B0502040204020203" pitchFamily="34" charset="0"/>
              </a:endParaRPr>
            </a:p>
          </p:txBody>
        </p:sp>
      </p:grpSp>
      <p:grpSp>
        <p:nvGrpSpPr>
          <p:cNvPr id="44" name="Group 43"/>
          <p:cNvGrpSpPr/>
          <p:nvPr/>
        </p:nvGrpSpPr>
        <p:grpSpPr>
          <a:xfrm>
            <a:off x="8771080" y="0"/>
            <a:ext cx="1821710" cy="6858000"/>
            <a:chOff x="8771080" y="0"/>
            <a:chExt cx="1821710" cy="685800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72273" r="13117"/>
            <a:stretch/>
          </p:blipFill>
          <p:spPr>
            <a:xfrm>
              <a:off x="8811491" y="0"/>
              <a:ext cx="1781299" cy="6858000"/>
            </a:xfrm>
            <a:prstGeom prst="rect">
              <a:avLst/>
            </a:prstGeom>
          </p:spPr>
        </p:pic>
        <p:sp>
          <p:nvSpPr>
            <p:cNvPr id="30" name="TextBox 29"/>
            <p:cNvSpPr txBox="1"/>
            <p:nvPr/>
          </p:nvSpPr>
          <p:spPr>
            <a:xfrm>
              <a:off x="8771080" y="5420165"/>
              <a:ext cx="1382323" cy="1200329"/>
            </a:xfrm>
            <a:prstGeom prst="rect">
              <a:avLst/>
            </a:prstGeom>
            <a:noFill/>
          </p:spPr>
          <p:txBody>
            <a:bodyPr wrap="square" rtlCol="0">
              <a:spAutoFit/>
            </a:bodyPr>
            <a:lstStyle/>
            <a:p>
              <a:r>
                <a:rPr lang="en-US" sz="2400" dirty="0">
                  <a:latin typeface="Segoe UI Light" panose="020B0502040204020203" pitchFamily="34" charset="0"/>
                </a:rPr>
                <a:t>p</a:t>
              </a:r>
              <a:r>
                <a:rPr lang="en-US" sz="2400" dirty="0" smtClean="0">
                  <a:latin typeface="Segoe UI Light" panose="020B0502040204020203" pitchFamily="34" charset="0"/>
                </a:rPr>
                <a:t>rimary</a:t>
              </a:r>
              <a:r>
                <a:rPr lang="en-US" sz="2400" dirty="0" smtClean="0">
                  <a:solidFill>
                    <a:schemeClr val="bg1"/>
                  </a:solidFill>
                  <a:latin typeface="Segoe UI Light" panose="020B0502040204020203" pitchFamily="34" charset="0"/>
                </a:rPr>
                <a:t> access to vehicle</a:t>
              </a:r>
              <a:endParaRPr lang="en-US" sz="2400" dirty="0">
                <a:solidFill>
                  <a:schemeClr val="bg1"/>
                </a:solidFill>
                <a:latin typeface="Segoe UI Light" panose="020B0502040204020203" pitchFamily="34" charset="0"/>
              </a:endParaRPr>
            </a:p>
          </p:txBody>
        </p:sp>
      </p:grpSp>
      <p:grpSp>
        <p:nvGrpSpPr>
          <p:cNvPr id="45" name="Group 44"/>
          <p:cNvGrpSpPr/>
          <p:nvPr/>
        </p:nvGrpSpPr>
        <p:grpSpPr>
          <a:xfrm>
            <a:off x="10550684" y="0"/>
            <a:ext cx="1645274" cy="6858000"/>
            <a:chOff x="10550684" y="0"/>
            <a:chExt cx="1645274" cy="685800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86883" r="-32"/>
            <a:stretch/>
          </p:blipFill>
          <p:spPr>
            <a:xfrm>
              <a:off x="10592790" y="0"/>
              <a:ext cx="1603168" cy="6858000"/>
            </a:xfrm>
            <a:prstGeom prst="rect">
              <a:avLst/>
            </a:prstGeom>
          </p:spPr>
        </p:pic>
        <p:sp>
          <p:nvSpPr>
            <p:cNvPr id="31" name="TextBox 30"/>
            <p:cNvSpPr txBox="1"/>
            <p:nvPr/>
          </p:nvSpPr>
          <p:spPr>
            <a:xfrm>
              <a:off x="10550684" y="5320145"/>
              <a:ext cx="1641316" cy="830997"/>
            </a:xfrm>
            <a:prstGeom prst="rect">
              <a:avLst/>
            </a:prstGeom>
            <a:noFill/>
          </p:spPr>
          <p:txBody>
            <a:bodyPr wrap="square" rtlCol="0">
              <a:spAutoFit/>
            </a:bodyPr>
            <a:lstStyle/>
            <a:p>
              <a:pPr algn="ctr"/>
              <a:r>
                <a:rPr lang="en-US" sz="2400" dirty="0" smtClean="0">
                  <a:latin typeface="Segoe UI Light" panose="020B0502040204020203" pitchFamily="34" charset="0"/>
                </a:rPr>
                <a:t>impaired driving</a:t>
              </a:r>
              <a:endParaRPr lang="en-US" sz="2400" dirty="0">
                <a:latin typeface="Segoe UI Light" panose="020B0502040204020203" pitchFamily="34" charset="0"/>
              </a:endParaRPr>
            </a:p>
          </p:txBody>
        </p:sp>
      </p:grpSp>
    </p:spTree>
    <p:extLst>
      <p:ext uri="{BB962C8B-B14F-4D97-AF65-F5344CB8AC3E}">
        <p14:creationId xmlns:p14="http://schemas.microsoft.com/office/powerpoint/2010/main" val="217987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p:cNvSpPr>
          <p:nvPr/>
        </p:nvSpPr>
        <p:spPr>
          <a:xfrm>
            <a:off x="553347" y="5354049"/>
            <a:ext cx="4446481" cy="10022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Segoe UI Light" panose="020B0502040204020203" pitchFamily="34" charset="0"/>
                <a:cs typeface="Arial" panose="020B0604020202020204" pitchFamily="34" charset="0"/>
              </a:rPr>
              <a:t>Speeding</a:t>
            </a:r>
            <a:endParaRPr lang="en-US" sz="5400" dirty="0">
              <a:solidFill>
                <a:schemeClr val="bg1"/>
              </a:solidFill>
              <a:latin typeface="Segoe UI Light" panose="020B0502040204020203" pitchFamily="34" charset="0"/>
              <a:cs typeface="Arial" panose="020B0604020202020204" pitchFamily="34" charset="0"/>
            </a:endParaRPr>
          </a:p>
        </p:txBody>
      </p:sp>
      <p:sp>
        <p:nvSpPr>
          <p:cNvPr id="15" name="TextBox 14"/>
          <p:cNvSpPr txBox="1"/>
          <p:nvPr/>
        </p:nvSpPr>
        <p:spPr>
          <a:xfrm>
            <a:off x="401782" y="457197"/>
            <a:ext cx="2006930" cy="1077218"/>
          </a:xfrm>
          <a:prstGeom prst="rect">
            <a:avLst/>
          </a:prstGeom>
          <a:noFill/>
        </p:spPr>
        <p:txBody>
          <a:bodyPr wrap="square" rtlCol="0">
            <a:spAutoFit/>
          </a:bodyPr>
          <a:lstStyle/>
          <a:p>
            <a:pPr algn="ctr"/>
            <a:r>
              <a:rPr lang="en-US" sz="3200" b="1" dirty="0" smtClean="0"/>
              <a:t>Braking at 60 mph</a:t>
            </a:r>
            <a:endParaRPr lang="en-US" sz="3200" b="1" dirty="0"/>
          </a:p>
        </p:txBody>
      </p:sp>
      <p:grpSp>
        <p:nvGrpSpPr>
          <p:cNvPr id="19" name="Group 18"/>
          <p:cNvGrpSpPr/>
          <p:nvPr/>
        </p:nvGrpSpPr>
        <p:grpSpPr>
          <a:xfrm>
            <a:off x="8493084" y="213755"/>
            <a:ext cx="1500546" cy="1460665"/>
            <a:chOff x="8493084" y="213755"/>
            <a:chExt cx="1500546" cy="1460665"/>
          </a:xfrm>
        </p:grpSpPr>
        <p:sp>
          <p:nvSpPr>
            <p:cNvPr id="17" name="Octagon 16"/>
            <p:cNvSpPr/>
            <p:nvPr/>
          </p:nvSpPr>
          <p:spPr>
            <a:xfrm>
              <a:off x="8514608" y="213755"/>
              <a:ext cx="1460665" cy="1460665"/>
            </a:xfrm>
            <a:prstGeom prst="oct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sp>
          <p:nvSpPr>
            <p:cNvPr id="18" name="TextBox 17"/>
            <p:cNvSpPr txBox="1"/>
            <p:nvPr/>
          </p:nvSpPr>
          <p:spPr>
            <a:xfrm>
              <a:off x="8493084" y="629636"/>
              <a:ext cx="1500546" cy="646331"/>
            </a:xfrm>
            <a:prstGeom prst="rect">
              <a:avLst/>
            </a:prstGeom>
            <a:noFill/>
          </p:spPr>
          <p:txBody>
            <a:bodyPr wrap="square" rtlCol="0" anchor="ctr" anchorCtr="0">
              <a:spAutoFit/>
            </a:bodyPr>
            <a:lstStyle/>
            <a:p>
              <a:pPr algn="ctr"/>
              <a:r>
                <a:rPr lang="en-US" sz="3600" b="1" dirty="0" smtClean="0">
                  <a:solidFill>
                    <a:schemeClr val="bg1"/>
                  </a:solidFill>
                </a:rPr>
                <a:t>STOP</a:t>
              </a:r>
              <a:endParaRPr lang="en-US" sz="3600" b="1" dirty="0">
                <a:solidFill>
                  <a:schemeClr val="bg1"/>
                </a:solidFill>
              </a:endParaRPr>
            </a:p>
          </p:txBody>
        </p:sp>
      </p:grpSp>
      <p:grpSp>
        <p:nvGrpSpPr>
          <p:cNvPr id="26" name="Group 25"/>
          <p:cNvGrpSpPr/>
          <p:nvPr/>
        </p:nvGrpSpPr>
        <p:grpSpPr>
          <a:xfrm>
            <a:off x="2451643" y="467088"/>
            <a:ext cx="5896713" cy="1057418"/>
            <a:chOff x="2451643" y="467088"/>
            <a:chExt cx="5896713" cy="1057418"/>
          </a:xfrm>
        </p:grpSpPr>
        <p:sp>
          <p:nvSpPr>
            <p:cNvPr id="13" name="Freeform 12"/>
            <p:cNvSpPr/>
            <p:nvPr/>
          </p:nvSpPr>
          <p:spPr>
            <a:xfrm rot="16200000">
              <a:off x="4896038" y="-1956029"/>
              <a:ext cx="1007924" cy="589671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116"/>
                <a:gd name="connsiteY0" fmla="*/ 0 h 10000"/>
                <a:gd name="connsiteX1" fmla="*/ 10000 w 10116"/>
                <a:gd name="connsiteY1" fmla="*/ 0 h 10000"/>
                <a:gd name="connsiteX2" fmla="*/ 10116 w 10116"/>
                <a:gd name="connsiteY2" fmla="*/ 9072 h 10000"/>
                <a:gd name="connsiteX3" fmla="*/ 5000 w 10116"/>
                <a:gd name="connsiteY3" fmla="*/ 10000 h 10000"/>
                <a:gd name="connsiteX4" fmla="*/ 0 w 10116"/>
                <a:gd name="connsiteY4" fmla="*/ 8000 h 10000"/>
                <a:gd name="connsiteX5" fmla="*/ 0 w 10116"/>
                <a:gd name="connsiteY5" fmla="*/ 0 h 10000"/>
                <a:gd name="connsiteX0" fmla="*/ 0 w 10116"/>
                <a:gd name="connsiteY0" fmla="*/ 0 h 10000"/>
                <a:gd name="connsiteX1" fmla="*/ 10000 w 10116"/>
                <a:gd name="connsiteY1" fmla="*/ 0 h 10000"/>
                <a:gd name="connsiteX2" fmla="*/ 10116 w 10116"/>
                <a:gd name="connsiteY2" fmla="*/ 9072 h 10000"/>
                <a:gd name="connsiteX3" fmla="*/ 5000 w 10116"/>
                <a:gd name="connsiteY3" fmla="*/ 10000 h 10000"/>
                <a:gd name="connsiteX4" fmla="*/ 0 w 10116"/>
                <a:gd name="connsiteY4" fmla="*/ 9105 h 10000"/>
                <a:gd name="connsiteX5" fmla="*/ 0 w 10116"/>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6" h="10000">
                  <a:moveTo>
                    <a:pt x="0" y="0"/>
                  </a:moveTo>
                  <a:lnTo>
                    <a:pt x="10000" y="0"/>
                  </a:lnTo>
                  <a:cubicBezTo>
                    <a:pt x="10039" y="3024"/>
                    <a:pt x="10077" y="6048"/>
                    <a:pt x="10116" y="9072"/>
                  </a:cubicBezTo>
                  <a:lnTo>
                    <a:pt x="5000" y="10000"/>
                  </a:lnTo>
                  <a:lnTo>
                    <a:pt x="0" y="9105"/>
                  </a:lnTo>
                  <a:lnTo>
                    <a:pt x="0" y="0"/>
                  </a:lnTo>
                  <a:close/>
                </a:path>
              </a:pathLst>
            </a:cu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68089" y="467088"/>
              <a:ext cx="5510151" cy="461665"/>
            </a:xfrm>
            <a:prstGeom prst="rect">
              <a:avLst/>
            </a:prstGeom>
            <a:noFill/>
          </p:spPr>
          <p:txBody>
            <a:bodyPr wrap="square" rtlCol="0">
              <a:spAutoFit/>
            </a:bodyPr>
            <a:lstStyle/>
            <a:p>
              <a:r>
                <a:rPr lang="en-US" sz="2400" dirty="0" smtClean="0"/>
                <a:t>---------------------240 feet-----------------------&gt;</a:t>
              </a:r>
              <a:endParaRPr lang="en-US" sz="2400" dirty="0"/>
            </a:p>
          </p:txBody>
        </p:sp>
        <p:sp>
          <p:nvSpPr>
            <p:cNvPr id="23" name="TextBox 22"/>
            <p:cNvSpPr txBox="1"/>
            <p:nvPr/>
          </p:nvSpPr>
          <p:spPr>
            <a:xfrm>
              <a:off x="2481944" y="1062841"/>
              <a:ext cx="5510151" cy="461665"/>
            </a:xfrm>
            <a:prstGeom prst="rect">
              <a:avLst/>
            </a:prstGeom>
            <a:noFill/>
          </p:spPr>
          <p:txBody>
            <a:bodyPr wrap="square" rtlCol="0">
              <a:spAutoFit/>
            </a:bodyPr>
            <a:lstStyle/>
            <a:p>
              <a:r>
                <a:rPr lang="en-US" sz="2400" dirty="0" smtClean="0"/>
                <a:t>-----------------18 car lengths-------------------&gt;</a:t>
              </a:r>
              <a:endParaRPr lang="en-US" sz="2400" dirty="0"/>
            </a:p>
          </p:txBody>
        </p:sp>
        <p:sp>
          <p:nvSpPr>
            <p:cNvPr id="25" name="TextBox 24"/>
            <p:cNvSpPr txBox="1"/>
            <p:nvPr/>
          </p:nvSpPr>
          <p:spPr>
            <a:xfrm>
              <a:off x="2468086" y="758032"/>
              <a:ext cx="5510151" cy="461665"/>
            </a:xfrm>
            <a:prstGeom prst="rect">
              <a:avLst/>
            </a:prstGeom>
            <a:noFill/>
          </p:spPr>
          <p:txBody>
            <a:bodyPr wrap="square" rtlCol="0">
              <a:spAutoFit/>
            </a:bodyPr>
            <a:lstStyle/>
            <a:p>
              <a:r>
                <a:rPr lang="en-US" sz="2400" dirty="0" smtClean="0"/>
                <a:t>--------------------5 seconds----------------------&gt;</a:t>
              </a:r>
              <a:endParaRPr lang="en-US" sz="2400" dirty="0"/>
            </a:p>
          </p:txBody>
        </p:sp>
      </p:grpSp>
    </p:spTree>
    <p:extLst>
      <p:ext uri="{BB962C8B-B14F-4D97-AF65-F5344CB8AC3E}">
        <p14:creationId xmlns:p14="http://schemas.microsoft.com/office/powerpoint/2010/main" val="86217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ite Template with sidebar [Read-Only]" id="{173763F5-72AD-4551-B49B-CAB45B99B5A0}" vid="{4A02967C-2826-412F-880B-04B364461A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11138</TotalTime>
  <Words>3244</Words>
  <Application>Microsoft Office PowerPoint</Application>
  <PresentationFormat>Widescreen</PresentationFormat>
  <Paragraphs>286</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Garamond</vt:lpstr>
      <vt:lpstr>Palatino LT Std</vt:lpstr>
      <vt:lpstr>Segoe UI Light</vt:lpstr>
      <vt:lpstr>Segoe UI Semibold</vt:lpstr>
      <vt:lpstr>Wingdings</vt:lpstr>
      <vt:lpstr>Office Theme</vt:lpstr>
      <vt:lpstr>VIRGINIA LICENSING CEREMONY</vt:lpstr>
      <vt:lpstr>Congratulations</vt:lpstr>
      <vt:lpstr>Driving is risky for everyone However, teen drivers have especially high crash risk</vt:lpstr>
      <vt:lpstr>PowerPoint Presentation</vt:lpstr>
      <vt:lpstr>PowerPoint Presentation</vt:lpstr>
      <vt:lpstr>PowerPoint Presentation</vt:lpstr>
      <vt:lpstr>What are the greatest risk factors associated with teen driving?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Driving laws for licensed drivers under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VTTI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Driver’s Licensing Ceremony</dc:title>
  <dc:creator>Rebekah Duke</dc:creator>
  <cp:lastModifiedBy>Charlie Klauer</cp:lastModifiedBy>
  <cp:revision>279</cp:revision>
  <dcterms:created xsi:type="dcterms:W3CDTF">2015-03-13T19:47:52Z</dcterms:created>
  <dcterms:modified xsi:type="dcterms:W3CDTF">2017-01-24T16:13:05Z</dcterms:modified>
</cp:coreProperties>
</file>